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75"/>
  </p:notesMasterIdLst>
  <p:handoutMasterIdLst>
    <p:handoutMasterId r:id="rId76"/>
  </p:handoutMasterIdLst>
  <p:sldIdLst>
    <p:sldId id="402" r:id="rId2"/>
    <p:sldId id="403" r:id="rId3"/>
    <p:sldId id="404" r:id="rId4"/>
    <p:sldId id="408" r:id="rId5"/>
    <p:sldId id="409" r:id="rId6"/>
    <p:sldId id="407" r:id="rId7"/>
    <p:sldId id="413" r:id="rId8"/>
    <p:sldId id="414" r:id="rId9"/>
    <p:sldId id="419" r:id="rId10"/>
    <p:sldId id="570" r:id="rId11"/>
    <p:sldId id="571" r:id="rId12"/>
    <p:sldId id="572" r:id="rId13"/>
    <p:sldId id="573" r:id="rId14"/>
    <p:sldId id="417" r:id="rId15"/>
    <p:sldId id="421" r:id="rId16"/>
    <p:sldId id="422" r:id="rId17"/>
    <p:sldId id="423" r:id="rId18"/>
    <p:sldId id="424" r:id="rId19"/>
    <p:sldId id="504" r:id="rId20"/>
    <p:sldId id="427" r:id="rId21"/>
    <p:sldId id="425" r:id="rId22"/>
    <p:sldId id="428" r:id="rId23"/>
    <p:sldId id="505" r:id="rId24"/>
    <p:sldId id="429" r:id="rId25"/>
    <p:sldId id="430" r:id="rId26"/>
    <p:sldId id="432" r:id="rId27"/>
    <p:sldId id="433" r:id="rId28"/>
    <p:sldId id="435" r:id="rId29"/>
    <p:sldId id="565" r:id="rId30"/>
    <p:sldId id="436" r:id="rId31"/>
    <p:sldId id="437" r:id="rId32"/>
    <p:sldId id="439" r:id="rId33"/>
    <p:sldId id="483" r:id="rId34"/>
    <p:sldId id="438" r:id="rId35"/>
    <p:sldId id="441" r:id="rId36"/>
    <p:sldId id="440" r:id="rId37"/>
    <p:sldId id="442" r:id="rId38"/>
    <p:sldId id="443" r:id="rId39"/>
    <p:sldId id="444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66" r:id="rId48"/>
    <p:sldId id="568" r:id="rId49"/>
    <p:sldId id="513" r:id="rId50"/>
    <p:sldId id="514" r:id="rId51"/>
    <p:sldId id="515" r:id="rId52"/>
    <p:sldId id="569" r:id="rId53"/>
    <p:sldId id="516" r:id="rId54"/>
    <p:sldId id="517" r:id="rId55"/>
    <p:sldId id="518" r:id="rId56"/>
    <p:sldId id="519" r:id="rId57"/>
    <p:sldId id="520" r:id="rId58"/>
    <p:sldId id="521" r:id="rId59"/>
    <p:sldId id="522" r:id="rId60"/>
    <p:sldId id="523" r:id="rId61"/>
    <p:sldId id="524" r:id="rId62"/>
    <p:sldId id="525" r:id="rId63"/>
    <p:sldId id="526" r:id="rId64"/>
    <p:sldId id="527" r:id="rId65"/>
    <p:sldId id="528" r:id="rId66"/>
    <p:sldId id="529" r:id="rId67"/>
    <p:sldId id="530" r:id="rId68"/>
    <p:sldId id="531" r:id="rId69"/>
    <p:sldId id="532" r:id="rId70"/>
    <p:sldId id="533" r:id="rId71"/>
    <p:sldId id="534" r:id="rId72"/>
    <p:sldId id="535" r:id="rId73"/>
    <p:sldId id="536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 autoAdjust="0"/>
    <p:restoredTop sz="66667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83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38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Simplest possible!!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0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0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We’ll see how the choice of loss function impacts our value of </a:t>
            </a:r>
            <a:r>
              <a:rPr lang="en-US" i="1" dirty="0" err="1"/>
              <a:t>θ</a:t>
            </a:r>
            <a:r>
              <a:rPr lang="en-US" i="1" dirty="0"/>
              <a:t>*.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69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loss functions behave differently w/regard to outliers.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/>
              <a:t>“Loss” function: because it quantifies how much our model loses compared to a perfect/ideal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05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55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Name one key difference between this plot and the previous one.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Vertical scale: L2 is much more sensitive.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Sharp corner: non-differentiable.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Curvature: L2 increasingly penalizes outliers.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8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Named after Peter</a:t>
            </a:r>
            <a:r>
              <a:rPr lang="en-US" baseline="0" dirty="0"/>
              <a:t> Huber, a </a:t>
            </a:r>
            <a:r>
              <a:rPr lang="en-US" baseline="0" dirty="0" err="1"/>
              <a:t>swiss</a:t>
            </a:r>
            <a:r>
              <a:rPr lang="en-US" baseline="0" dirty="0"/>
              <a:t> </a:t>
            </a:r>
            <a:r>
              <a:rPr lang="en-US" baseline="0" dirty="0" err="1"/>
              <a:t>staticitian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1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they all have the same minimum?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one is shifted, which one is and in which direction?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25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deep question that touches the heart of science.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audience questions: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do they describe a model?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11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the algebra at home and convince yourself that the formal definition is equivalent to the one above for sets, when applied to the epigraph.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24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59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Trick question: what’s the estimator for theta in the second line?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choose any value in the [y2, y3]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0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Are atoms like little solar systems?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proteins really have these colors?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2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1919-2013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3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linear/logistic regression</a:t>
            </a:r>
          </a:p>
          <a:p>
            <a:r>
              <a:rPr lang="en-US" dirty="0"/>
              <a:t>Underlying natural/causal mechanisms are assumed, though not understood.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6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statistical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Expected to capture something about the real world (in this case) but mechanism not understood.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have excellent predictive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50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 only capture a fleeting feature of the current state of the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system itself may evolve because of the use of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necessarily any underlying “truth” to be learned.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99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students for some explanations of this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wrong with these plots?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don’t spend too much time discussing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0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8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(null)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(null)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1.emf"/><Relationship Id="rId7" Type="http://schemas.openxmlformats.org/officeDocument/2006/relationships/image" Target="../media/image57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2.emf"/><Relationship Id="rId9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ds100-sp18-cvx" TargetMode="Externa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62.emf"/><Relationship Id="rId7" Type="http://schemas.openxmlformats.org/officeDocument/2006/relationships/image" Target="../media/image74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9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629830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Science 100</a:t>
            </a:r>
            <a:br>
              <a:rPr lang="en-US" sz="5400" dirty="0">
                <a:uFillTx/>
              </a:rPr>
            </a:br>
            <a:br>
              <a:rPr lang="en-US" sz="5400" dirty="0">
                <a:uFillTx/>
              </a:rPr>
            </a:br>
            <a:r>
              <a:rPr lang="en-US" sz="5400" i="1" dirty="0">
                <a:uFillTx/>
              </a:rPr>
              <a:t>Lecture 7: </a:t>
            </a:r>
            <a:br>
              <a:rPr lang="en-US" sz="5400" i="1" dirty="0">
                <a:uFillTx/>
              </a:rPr>
            </a:br>
            <a:r>
              <a:rPr lang="en-US" sz="5400" i="1" dirty="0">
                <a:uFillTx/>
              </a:rPr>
              <a:t>Modeling and Estimation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612952"/>
            <a:ext cx="8338783" cy="13983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2018 updates - Fernando Perez, </a:t>
            </a:r>
            <a:r>
              <a:rPr lang="en-US" sz="1600" dirty="0">
                <a:hlinkClick r:id="rId3"/>
              </a:rPr>
              <a:t>fernando.perez@berkele.edu</a:t>
            </a:r>
            <a:r>
              <a:rPr lang="en-US" sz="1600" dirty="0"/>
              <a:t>  </a:t>
            </a:r>
            <a:endParaRPr lang="en-US" sz="1600" dirty="0"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hlinkClick r:id="rId2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03245-5938-B044-828D-EB8D4771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types of models: “physical” or “mechanistic”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7A7B-72EA-5B46-87BF-5045A3A0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1" y="1658134"/>
            <a:ext cx="4034126" cy="2114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E2982-0B03-704B-BCFA-D8E6E689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6" y="3784265"/>
            <a:ext cx="4986502" cy="2875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9CFCF-4780-B845-9473-98F74CCC7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633" y="1099751"/>
            <a:ext cx="6974874" cy="56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97A-42FB-C643-8195-6D6B26C2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67FDF-F8A0-6545-B793-B299B076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1" y="1326777"/>
            <a:ext cx="5486773" cy="4625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6EC46-0F3A-974E-B67D-9CC21E8B9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161" y="3933670"/>
            <a:ext cx="2926509" cy="2323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53794-61AE-C846-861A-2779EA830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95" y="1729792"/>
            <a:ext cx="5538202" cy="4139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98667-81C9-6A43-BCAD-E0638B450F61}"/>
              </a:ext>
            </a:extLst>
          </p:cNvPr>
          <p:cNvSpPr txBox="1"/>
          <p:nvPr/>
        </p:nvSpPr>
        <p:spPr>
          <a:xfrm>
            <a:off x="9238566" y="6373907"/>
            <a:ext cx="29514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Nomura et al, PNAS 2010</a:t>
            </a:r>
          </a:p>
        </p:txBody>
      </p:sp>
    </p:spTree>
    <p:extLst>
      <p:ext uri="{BB962C8B-B14F-4D97-AF65-F5344CB8AC3E}">
        <p14:creationId xmlns:p14="http://schemas.microsoft.com/office/powerpoint/2010/main" val="326304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2F35-7457-364C-84C9-36D7ED9B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CF25F-8D66-F34C-B1FB-4D3C9B4B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498122"/>
            <a:ext cx="10438279" cy="4568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225A0-59B9-FE45-8276-13936D86E514}"/>
              </a:ext>
            </a:extLst>
          </p:cNvPr>
          <p:cNvSpPr txBox="1"/>
          <p:nvPr/>
        </p:nvSpPr>
        <p:spPr>
          <a:xfrm>
            <a:off x="9251772" y="6452049"/>
            <a:ext cx="29402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Massouh</a:t>
            </a:r>
            <a:r>
              <a:rPr lang="en-US" dirty="0"/>
              <a:t> et al. IROS 2017</a:t>
            </a:r>
          </a:p>
        </p:txBody>
      </p:sp>
    </p:spTree>
    <p:extLst>
      <p:ext uri="{BB962C8B-B14F-4D97-AF65-F5344CB8AC3E}">
        <p14:creationId xmlns:p14="http://schemas.microsoft.com/office/powerpoint/2010/main" val="133036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3072-A693-AB4F-9447-AAD34772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(C)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7629DD4-F339-9A46-8E5E-D1BC28E41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9508" y="1825625"/>
            <a:ext cx="75129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3795E-0CBD-D840-9E05-144405D7A5B7}"/>
              </a:ext>
            </a:extLst>
          </p:cNvPr>
          <p:cNvSpPr txBox="1"/>
          <p:nvPr/>
        </p:nvSpPr>
        <p:spPr>
          <a:xfrm>
            <a:off x="9481400" y="6488668"/>
            <a:ext cx="25346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Pérez et </a:t>
            </a:r>
            <a:r>
              <a:rPr lang="en-US" dirty="0"/>
              <a:t>al. CISE 2007</a:t>
            </a:r>
          </a:p>
        </p:txBody>
      </p:sp>
    </p:spTree>
    <p:extLst>
      <p:ext uri="{BB962C8B-B14F-4D97-AF65-F5344CB8AC3E}">
        <p14:creationId xmlns:p14="http://schemas.microsoft.com/office/powerpoint/2010/main" val="1927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21893"/>
            <a:ext cx="10801350" cy="1325563"/>
          </a:xfrm>
        </p:spPr>
        <p:txBody>
          <a:bodyPr/>
          <a:lstStyle/>
          <a:p>
            <a:r>
              <a:rPr lang="en-US" dirty="0"/>
              <a:t>Models and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308" y="1447455"/>
            <a:ext cx="10697307" cy="5152637"/>
          </a:xfrm>
        </p:spPr>
        <p:txBody>
          <a:bodyPr>
            <a:normAutofit/>
          </a:bodyPr>
          <a:lstStyle/>
          <a:p>
            <a:r>
              <a:rPr lang="en-US" sz="2400" b="1" dirty="0"/>
              <a:t>Data Generation Process:</a:t>
            </a:r>
            <a:r>
              <a:rPr lang="en-US" sz="2400" dirty="0"/>
              <a:t> the real-world phenomena from which the data is collected</a:t>
            </a:r>
          </a:p>
          <a:p>
            <a:pPr lvl="1"/>
            <a:r>
              <a:rPr lang="en-US" sz="2000" b="1" dirty="0"/>
              <a:t>Example:</a:t>
            </a:r>
            <a:r>
              <a:rPr lang="en-US" sz="2000" dirty="0"/>
              <a:t> </a:t>
            </a:r>
            <a:r>
              <a:rPr lang="en-US" sz="2000" i="1" dirty="0"/>
              <a:t>everyday there are some number of clouds and it rains or doesn’t</a:t>
            </a:r>
          </a:p>
          <a:p>
            <a:pPr lvl="1"/>
            <a:r>
              <a:rPr lang="en-US" sz="2000" dirty="0"/>
              <a:t>We don</a:t>
            </a:r>
            <a:r>
              <a:rPr lang="mr-IN" sz="2000" dirty="0"/>
              <a:t>’</a:t>
            </a:r>
            <a:r>
              <a:rPr lang="en-US" sz="2000" dirty="0"/>
              <a:t>t’ know or can’t compute this, could be stochastic or adversarial </a:t>
            </a:r>
          </a:p>
          <a:p>
            <a:r>
              <a:rPr lang="en-US" sz="2800" b="1" dirty="0"/>
              <a:t>Model:</a:t>
            </a:r>
            <a:r>
              <a:rPr lang="en-US" sz="2800" dirty="0"/>
              <a:t> a theory of the data generation process</a:t>
            </a:r>
          </a:p>
          <a:p>
            <a:pPr lvl="1"/>
            <a:r>
              <a:rPr lang="en-US" sz="2000" b="1" dirty="0"/>
              <a:t>Example: </a:t>
            </a:r>
            <a:r>
              <a:rPr lang="en-US" sz="2000" i="1" dirty="0"/>
              <a:t>if there are more than X clouds then it will</a:t>
            </a:r>
            <a:r>
              <a:rPr lang="en-US" sz="2000" i="1" dirty="0">
                <a:sym typeface="Wingdings"/>
              </a:rPr>
              <a:t> rain</a:t>
            </a:r>
            <a:endParaRPr lang="en-US" sz="2000" b="1" dirty="0"/>
          </a:p>
          <a:p>
            <a:pPr lvl="1"/>
            <a:r>
              <a:rPr lang="en-US" sz="2000" dirty="0"/>
              <a:t>How do we pick this model? EDA? Art?</a:t>
            </a:r>
          </a:p>
          <a:p>
            <a:pPr lvl="1"/>
            <a:r>
              <a:rPr lang="en-US" sz="2000" dirty="0">
                <a:sym typeface="Wingdings"/>
              </a:rPr>
              <a:t>May not reflect reality </a:t>
            </a:r>
            <a:r>
              <a:rPr lang="mr-IN" sz="2000" dirty="0">
                <a:sym typeface="Wingdings"/>
              </a:rPr>
              <a:t>…</a:t>
            </a:r>
            <a:r>
              <a:rPr lang="en-US" sz="2000" dirty="0">
                <a:sym typeface="Wingdings"/>
              </a:rPr>
              <a:t> “all models are wrong </a:t>
            </a:r>
            <a:r>
              <a:rPr lang="mr-IN" sz="2000" dirty="0">
                <a:sym typeface="Wingdings"/>
              </a:rPr>
              <a:t>…</a:t>
            </a:r>
            <a:r>
              <a:rPr lang="en-US" sz="2000" dirty="0">
                <a:sym typeface="Wingdings"/>
              </a:rPr>
              <a:t>”</a:t>
            </a:r>
            <a:endParaRPr lang="en-US" sz="2000" dirty="0"/>
          </a:p>
          <a:p>
            <a:r>
              <a:rPr lang="en-US" sz="2400" b="1" dirty="0"/>
              <a:t>Estimated Model:</a:t>
            </a:r>
            <a:r>
              <a:rPr lang="en-US" sz="2400" dirty="0"/>
              <a:t> an instantiation of the model</a:t>
            </a:r>
          </a:p>
          <a:p>
            <a:pPr lvl="1"/>
            <a:r>
              <a:rPr lang="en-US" sz="2000" b="1" dirty="0"/>
              <a:t>Example: </a:t>
            </a:r>
            <a:r>
              <a:rPr lang="en-US" sz="2000" i="1" dirty="0"/>
              <a:t>If there are more than 42 clouds then it will rain</a:t>
            </a:r>
            <a:endParaRPr lang="en-US" sz="2000" b="1" dirty="0"/>
          </a:p>
          <a:p>
            <a:pPr lvl="1"/>
            <a:r>
              <a:rPr lang="en-US" sz="2000" dirty="0"/>
              <a:t>How do we estimate it?</a:t>
            </a:r>
          </a:p>
          <a:p>
            <a:pPr lvl="1"/>
            <a:r>
              <a:rPr lang="en-US" sz="2000" dirty="0"/>
              <a:t>What makes the estimate “good”?</a:t>
            </a:r>
          </a:p>
        </p:txBody>
      </p:sp>
    </p:spTree>
    <p:extLst>
      <p:ext uri="{BB962C8B-B14F-4D97-AF65-F5344CB8AC3E}">
        <p14:creationId xmlns:p14="http://schemas.microsoft.com/office/powerpoint/2010/main" val="205832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/>
              <a:t>–</a:t>
            </a:r>
            <a:r>
              <a:rPr lang="en-US" dirty="0"/>
              <a:t> Restaurant Tips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along with the notebook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Understanding the Data (EDA)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44324" y="1948070"/>
            <a:ext cx="5157042" cy="458525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i="1" dirty="0"/>
              <a:t>Collected by a single waiter over a month</a:t>
            </a:r>
          </a:p>
          <a:p>
            <a:pPr marL="14287" indent="0">
              <a:buNone/>
            </a:pPr>
            <a:r>
              <a:rPr lang="en-US" dirty="0"/>
              <a:t>Why?</a:t>
            </a:r>
          </a:p>
          <a:p>
            <a:r>
              <a:rPr lang="en-US" b="1" dirty="0"/>
              <a:t>Predict</a:t>
            </a:r>
            <a:r>
              <a:rPr lang="en-US" dirty="0"/>
              <a:t> which tables will tip the highest</a:t>
            </a:r>
          </a:p>
          <a:p>
            <a:r>
              <a:rPr lang="en-US" b="1" dirty="0"/>
              <a:t>Understand</a:t>
            </a:r>
            <a:r>
              <a:rPr lang="en-US" dirty="0"/>
              <a:t> relationship between tables and tips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3" y="1765507"/>
            <a:ext cx="5804993" cy="45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078" y="662781"/>
            <a:ext cx="12177922" cy="4263887"/>
            <a:chOff x="1886505" y="2408583"/>
            <a:chExt cx="10446328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6505" y="2408583"/>
              <a:ext cx="54864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6433" y="2408583"/>
              <a:ext cx="5486400" cy="36576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Understanding the Tips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2278" y="5067345"/>
            <a:ext cx="2475358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Right skewed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 around $15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Mean around $20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No large bills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63834" y="5067345"/>
            <a:ext cx="4336444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Right skewed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Mean around 3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Possibly bimodal? </a:t>
            </a:r>
            <a:r>
              <a:rPr lang="en-US" dirty="0">
                <a:sym typeface="Wingdings"/>
              </a:rPr>
              <a:t> Explanations?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Large outliers </a:t>
            </a:r>
            <a:r>
              <a:rPr lang="en-US" dirty="0">
                <a:sym typeface="Wingdings"/>
              </a:rPr>
              <a:t> Explanations?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4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035" y="1413133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60" y="87571"/>
            <a:ext cx="10801350" cy="1325563"/>
          </a:xfrm>
        </p:spPr>
        <p:txBody>
          <a:bodyPr/>
          <a:lstStyle/>
          <a:p>
            <a:r>
              <a:rPr lang="en-US" b="1" dirty="0"/>
              <a:t>Derived Variable:</a:t>
            </a:r>
            <a:r>
              <a:rPr lang="en-US" dirty="0"/>
              <a:t>  Percent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546" y="3175278"/>
            <a:ext cx="5924341" cy="3537021"/>
          </a:xfrm>
        </p:spPr>
        <p:txBody>
          <a:bodyPr>
            <a:normAutofit/>
          </a:bodyPr>
          <a:lstStyle/>
          <a:p>
            <a:r>
              <a:rPr lang="en-US" dirty="0"/>
              <a:t>Natural representation of tips</a:t>
            </a:r>
          </a:p>
          <a:p>
            <a:pPr lvl="1"/>
            <a:r>
              <a:rPr lang="en-US" dirty="0"/>
              <a:t>Why? Tradition in US is to tip %</a:t>
            </a:r>
          </a:p>
          <a:p>
            <a:r>
              <a:rPr lang="en-US" dirty="0"/>
              <a:t>Issues in the plot?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Explanation? </a:t>
            </a:r>
          </a:p>
          <a:p>
            <a:pPr lvl="2"/>
            <a:r>
              <a:rPr lang="en-US" dirty="0"/>
              <a:t>Small bills </a:t>
            </a:r>
            <a:r>
              <a:rPr lang="mr-IN" dirty="0"/>
              <a:t>…</a:t>
            </a:r>
            <a:r>
              <a:rPr lang="en-US" dirty="0"/>
              <a:t> bad data?</a:t>
            </a:r>
          </a:p>
          <a:p>
            <a:pPr lvl="1"/>
            <a:r>
              <a:rPr lang="en-US" dirty="0"/>
              <a:t>Transformations?</a:t>
            </a:r>
          </a:p>
          <a:p>
            <a:pPr lvl="2"/>
            <a:r>
              <a:rPr lang="en-US" dirty="0"/>
              <a:t>Remove outliers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907295"/>
            <a:ext cx="4868636" cy="7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the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SIMPLE!!</a:t>
            </a:r>
          </a:p>
        </p:txBody>
      </p:sp>
    </p:spTree>
    <p:extLst>
      <p:ext uri="{BB962C8B-B14F-4D97-AF65-F5344CB8AC3E}">
        <p14:creationId xmlns:p14="http://schemas.microsoft.com/office/powerpoint/2010/main" val="168654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  <a:r>
              <a:rPr lang="mr-IN" dirty="0"/>
              <a:t>…</a:t>
            </a:r>
            <a:r>
              <a:rPr lang="en-US" dirty="0"/>
              <a:t> so far we have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31"/>
            <a:ext cx="10515600" cy="468813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Data collection</a:t>
            </a:r>
            <a:r>
              <a:rPr lang="en-US" dirty="0"/>
              <a:t>: Surveys, sampling, administrative data</a:t>
            </a:r>
          </a:p>
          <a:p>
            <a:r>
              <a:rPr lang="en-US" b="1" dirty="0"/>
              <a:t>Data cleaning and manipulation</a:t>
            </a:r>
            <a:r>
              <a:rPr lang="en-US" dirty="0"/>
              <a:t>: Pandas, text &amp; regexes.</a:t>
            </a:r>
          </a:p>
          <a:p>
            <a:r>
              <a:rPr lang="en-US" b="1" dirty="0"/>
              <a:t>Exploratory Data Analysis</a:t>
            </a:r>
            <a:endParaRPr lang="en-US" dirty="0"/>
          </a:p>
          <a:p>
            <a:pPr lvl="1"/>
            <a:r>
              <a:rPr lang="en-US" dirty="0"/>
              <a:t>Joining and grouping data</a:t>
            </a:r>
          </a:p>
          <a:p>
            <a:pPr lvl="1"/>
            <a:r>
              <a:rPr lang="en-US" dirty="0"/>
              <a:t>Structure, Granularity, Temporality, Faithfulness and Scope</a:t>
            </a:r>
          </a:p>
          <a:p>
            <a:pPr lvl="1"/>
            <a:r>
              <a:rPr lang="en-US" dirty="0"/>
              <a:t>Basic exploratory data visualization</a:t>
            </a:r>
          </a:p>
          <a:p>
            <a:r>
              <a:rPr lang="en-US" b="1" dirty="0"/>
              <a:t>Data Visualization:</a:t>
            </a:r>
          </a:p>
          <a:p>
            <a:pPr lvl="1"/>
            <a:r>
              <a:rPr lang="en-US" dirty="0"/>
              <a:t>Kinds of visualizations and the use of size, area, and color</a:t>
            </a:r>
          </a:p>
          <a:p>
            <a:pPr lvl="1"/>
            <a:r>
              <a:rPr lang="en-US" dirty="0"/>
              <a:t>Data transformations using Tukey </a:t>
            </a:r>
            <a:r>
              <a:rPr lang="en-US" dirty="0" err="1"/>
              <a:t>Mosteller</a:t>
            </a:r>
            <a:r>
              <a:rPr lang="en-US" dirty="0"/>
              <a:t> bulge diagram</a:t>
            </a:r>
          </a:p>
          <a:p>
            <a:r>
              <a:rPr lang="en-US" b="1" dirty="0"/>
              <a:t>An introduction to database systems and SQL</a:t>
            </a:r>
          </a:p>
        </p:txBody>
      </p:sp>
    </p:spTree>
    <p:extLst>
      <p:ext uri="{BB962C8B-B14F-4D97-AF65-F5344CB8AC3E}">
        <p14:creationId xmlns:p14="http://schemas.microsoft.com/office/powerpoint/2010/main" val="848362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423" y="199852"/>
            <a:ext cx="10801350" cy="1325563"/>
          </a:xfrm>
        </p:spPr>
        <p:txBody>
          <a:bodyPr/>
          <a:lstStyle/>
          <a:p>
            <a:r>
              <a:rPr lang="en-US" dirty="0"/>
              <a:t>Start with a </a:t>
            </a:r>
            <a:r>
              <a:rPr lang="en-US" b="1" i="1" u="sng" dirty="0"/>
              <a:t>Simple Model</a:t>
            </a:r>
            <a:r>
              <a:rPr lang="en-US" dirty="0"/>
              <a:t>: Constant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312504"/>
            <a:ext cx="11141765" cy="4545496"/>
          </a:xfrm>
        </p:spPr>
        <p:txBody>
          <a:bodyPr>
            <a:normAutofit/>
          </a:bodyPr>
          <a:lstStyle/>
          <a:p>
            <a:r>
              <a:rPr lang="en-US" b="1" dirty="0"/>
              <a:t>Rationale: </a:t>
            </a:r>
            <a:r>
              <a:rPr lang="en-US" dirty="0"/>
              <a:t>There is a percent tip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that all customers pay</a:t>
            </a:r>
          </a:p>
          <a:p>
            <a:pPr lvl="1"/>
            <a:r>
              <a:rPr lang="en-US" dirty="0"/>
              <a:t>Correct?</a:t>
            </a:r>
          </a:p>
          <a:p>
            <a:pPr lvl="2"/>
            <a:r>
              <a:rPr lang="en-US" i="1" dirty="0"/>
              <a:t>No!  We have different percentage tips in our data</a:t>
            </a:r>
          </a:p>
          <a:p>
            <a:pPr lvl="2"/>
            <a:r>
              <a:rPr lang="en-US" i="1" dirty="0"/>
              <a:t>Why? Maybe people make mistakes calculating their bills?</a:t>
            </a:r>
          </a:p>
          <a:p>
            <a:pPr lvl="1"/>
            <a:r>
              <a:rPr lang="en-US" dirty="0"/>
              <a:t>Useful? </a:t>
            </a:r>
          </a:p>
          <a:p>
            <a:pPr lvl="2"/>
            <a:r>
              <a:rPr lang="en-US" dirty="0"/>
              <a:t>Perhaps.  A good estimate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could allow us to predict future tips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parameter</a:t>
            </a:r>
            <a:r>
              <a:rPr lang="en-US" dirty="0"/>
              <a:t> </a:t>
            </a:r>
            <a:r>
              <a:rPr lang="en-US" i="1" dirty="0" err="1"/>
              <a:t>θ</a:t>
            </a:r>
            <a:r>
              <a:rPr lang="en-US" i="1" dirty="0"/>
              <a:t>*</a:t>
            </a:r>
            <a:r>
              <a:rPr lang="en-US" dirty="0"/>
              <a:t> is determined by the universe</a:t>
            </a:r>
          </a:p>
          <a:p>
            <a:pPr lvl="1"/>
            <a:r>
              <a:rPr lang="en-US" dirty="0"/>
              <a:t>we generally don’t get to see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mr-IN" i="1" dirty="0"/>
              <a:t>…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we will need to develop a procedure to </a:t>
            </a:r>
            <a:r>
              <a:rPr lang="en-US" b="1" dirty="0"/>
              <a:t>estimate </a:t>
            </a:r>
            <a:r>
              <a:rPr lang="en-US" b="1" i="1" dirty="0" err="1"/>
              <a:t>θ</a:t>
            </a:r>
            <a:r>
              <a:rPr lang="en-US" b="1" i="1" dirty="0"/>
              <a:t>* </a:t>
            </a:r>
            <a:r>
              <a:rPr lang="en-US" b="1" dirty="0"/>
              <a:t>from the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98" y="1525415"/>
            <a:ext cx="3835400" cy="444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779028" y="1360172"/>
            <a:ext cx="3948802" cy="1015663"/>
            <a:chOff x="7779028" y="1360172"/>
            <a:chExt cx="3948802" cy="1015663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7779028" y="1603306"/>
              <a:ext cx="10204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824471" y="1360172"/>
              <a:ext cx="2903359" cy="101566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*</a:t>
              </a:r>
              <a:r>
                <a:rPr lang="en-US" dirty="0"/>
                <a:t> Means true parameter</a:t>
              </a:r>
              <a:br>
                <a:rPr lang="en-US" dirty="0"/>
              </a:br>
              <a:r>
                <a:rPr lang="en-US" dirty="0"/>
                <a:t>determined by universe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282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the parameter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9006"/>
            <a:ext cx="10515600" cy="4860579"/>
          </a:xfrm>
        </p:spPr>
        <p:txBody>
          <a:bodyPr>
            <a:normAutofit/>
          </a:bodyPr>
          <a:lstStyle/>
          <a:p>
            <a:r>
              <a:rPr lang="en-US" dirty="0"/>
              <a:t>Guess a number using </a:t>
            </a:r>
            <a:r>
              <a:rPr lang="en-US" b="1" dirty="0"/>
              <a:t>prior knowledge</a:t>
            </a:r>
            <a:r>
              <a:rPr lang="en-US" dirty="0"/>
              <a:t>: 15%</a:t>
            </a:r>
          </a:p>
          <a:p>
            <a:r>
              <a:rPr lang="en-US" b="1" dirty="0"/>
              <a:t>Use the data!  </a:t>
            </a:r>
            <a:r>
              <a:rPr lang="en-US" dirty="0"/>
              <a:t>How?</a:t>
            </a:r>
          </a:p>
          <a:p>
            <a:r>
              <a:rPr lang="en-US" dirty="0"/>
              <a:t>Estimate the value </a:t>
            </a:r>
            <a:r>
              <a:rPr lang="en-US" i="1" dirty="0" err="1"/>
              <a:t>θ</a:t>
            </a:r>
            <a:r>
              <a:rPr lang="en-US" i="1" dirty="0"/>
              <a:t>* as:</a:t>
            </a:r>
            <a:endParaRPr lang="en-US" b="1" dirty="0"/>
          </a:p>
          <a:p>
            <a:pPr lvl="1"/>
            <a:r>
              <a:rPr lang="en-US" dirty="0"/>
              <a:t>the percent tip from a </a:t>
            </a:r>
            <a:r>
              <a:rPr lang="en-US" b="1" dirty="0"/>
              <a:t>randomly selected </a:t>
            </a:r>
            <a:r>
              <a:rPr lang="en-US" dirty="0"/>
              <a:t>receipt</a:t>
            </a:r>
          </a:p>
          <a:p>
            <a:pPr lvl="1"/>
            <a:r>
              <a:rPr lang="en-US" dirty="0"/>
              <a:t>the</a:t>
            </a:r>
            <a:r>
              <a:rPr lang="en-US" b="1" dirty="0"/>
              <a:t> mode</a:t>
            </a:r>
            <a:r>
              <a:rPr lang="en-US" dirty="0"/>
              <a:t> of the distribution observed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of the percent tips observed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 of the percent tips observed</a:t>
            </a:r>
          </a:p>
          <a:p>
            <a:r>
              <a:rPr lang="en-US" dirty="0"/>
              <a:t>Which is the best?  How do I define best?</a:t>
            </a:r>
          </a:p>
          <a:p>
            <a:pPr lvl="1"/>
            <a:r>
              <a:rPr lang="en-US" dirty="0"/>
              <a:t>Depends on our goals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0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 the Objective (Goal)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9"/>
            <a:ext cx="10515601" cy="4701552"/>
          </a:xfrm>
        </p:spPr>
        <p:txBody>
          <a:bodyPr/>
          <a:lstStyle/>
          <a:p>
            <a:r>
              <a:rPr lang="en-US" b="1" dirty="0"/>
              <a:t>Ideal Goal: </a:t>
            </a:r>
            <a:r>
              <a:rPr lang="en-US" dirty="0"/>
              <a:t>estimate a value for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such that the model makes good predictions about the future.</a:t>
            </a:r>
          </a:p>
          <a:p>
            <a:pPr lvl="1"/>
            <a:r>
              <a:rPr lang="en-US" b="1" dirty="0"/>
              <a:t>Great goal! </a:t>
            </a:r>
            <a:r>
              <a:rPr lang="en-US" dirty="0"/>
              <a:t>Problem?</a:t>
            </a:r>
          </a:p>
          <a:p>
            <a:pPr lvl="2"/>
            <a:r>
              <a:rPr lang="en-US" dirty="0"/>
              <a:t>We don’t know the future.  How will we know if our estimate is good?</a:t>
            </a:r>
          </a:p>
          <a:p>
            <a:pPr lvl="1"/>
            <a:r>
              <a:rPr lang="en-US" dirty="0"/>
              <a:t>There is hope! </a:t>
            </a:r>
            <a:r>
              <a:rPr lang="mr-IN" dirty="0"/>
              <a:t>…</a:t>
            </a:r>
            <a:r>
              <a:rPr lang="en-US" dirty="0"/>
              <a:t> we will return to this goal </a:t>
            </a:r>
            <a:r>
              <a:rPr lang="mr-IN" dirty="0"/>
              <a:t>…</a:t>
            </a:r>
            <a:r>
              <a:rPr lang="en-US" i="1" dirty="0"/>
              <a:t> in the future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</a:t>
            </a:r>
          </a:p>
          <a:p>
            <a:r>
              <a:rPr lang="en-US" b="1" dirty="0">
                <a:sym typeface="Wingdings"/>
              </a:rPr>
              <a:t>Simpler Goal:</a:t>
            </a:r>
            <a:r>
              <a:rPr lang="en-US" dirty="0">
                <a:sym typeface="Wingdings"/>
              </a:rPr>
              <a:t> estimate a value for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such that the model </a:t>
            </a:r>
            <a:r>
              <a:rPr lang="en-US" b="1" dirty="0"/>
              <a:t>“</a:t>
            </a:r>
            <a:r>
              <a:rPr lang="en-US" b="1" i="1" dirty="0"/>
              <a:t>fits”</a:t>
            </a:r>
            <a:r>
              <a:rPr lang="en-US" dirty="0"/>
              <a:t> the data</a:t>
            </a:r>
          </a:p>
          <a:p>
            <a:pPr lvl="1"/>
            <a:r>
              <a:rPr lang="en-US" dirty="0"/>
              <a:t>What does it mean to </a:t>
            </a:r>
            <a:r>
              <a:rPr lang="en-US" i="1" dirty="0"/>
              <a:t>“fit”</a:t>
            </a:r>
            <a:r>
              <a:rPr lang="en-US" dirty="0"/>
              <a:t> the data?</a:t>
            </a:r>
          </a:p>
          <a:p>
            <a:pPr lvl="1"/>
            <a:r>
              <a:rPr lang="en-US" dirty="0"/>
              <a:t>We can define a </a:t>
            </a:r>
            <a:r>
              <a:rPr lang="en-US" b="1" dirty="0"/>
              <a:t>loss function </a:t>
            </a:r>
            <a:r>
              <a:rPr lang="en-US" dirty="0"/>
              <a:t>that measures the error in our model on the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“Take the </a:t>
            </a:r>
            <a:r>
              <a:rPr lang="en-US" sz="3200" dirty="0"/>
              <a:t>L</a:t>
            </a:r>
            <a:r>
              <a:rPr lang="en-US" dirty="0"/>
              <a:t>oss”</a:t>
            </a:r>
          </a:p>
        </p:txBody>
      </p:sp>
    </p:spTree>
    <p:extLst>
      <p:ext uri="{BB962C8B-B14F-4D97-AF65-F5344CB8AC3E}">
        <p14:creationId xmlns:p14="http://schemas.microsoft.com/office/powerpoint/2010/main" val="3232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99293"/>
            <a:ext cx="10801350" cy="1325563"/>
          </a:xfrm>
        </p:spPr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65" y="1557986"/>
            <a:ext cx="11380305" cy="5229676"/>
          </a:xfrm>
        </p:spPr>
        <p:txBody>
          <a:bodyPr>
            <a:noAutofit/>
          </a:bodyPr>
          <a:lstStyle/>
          <a:p>
            <a:r>
              <a:rPr lang="en-US" b="1" dirty="0"/>
              <a:t>Loss function</a:t>
            </a:r>
            <a:r>
              <a:rPr lang="en-US" dirty="0"/>
              <a:t>: a function that characterizes the cost, error, or loss resulting from a particular choice of model or model parameters.</a:t>
            </a:r>
          </a:p>
          <a:p>
            <a:r>
              <a:rPr lang="en-US" i="1" dirty="0"/>
              <a:t>Many definitions</a:t>
            </a:r>
            <a:r>
              <a:rPr lang="en-US" dirty="0"/>
              <a:t> of loss functions and the choice of loss function affects the </a:t>
            </a:r>
            <a:r>
              <a:rPr lang="en-US" b="1" dirty="0"/>
              <a:t>accuracy </a:t>
            </a:r>
            <a:r>
              <a:rPr lang="en-US" dirty="0"/>
              <a:t>and </a:t>
            </a:r>
            <a:r>
              <a:rPr lang="en-US" b="1" dirty="0"/>
              <a:t>computational cost of estimation</a:t>
            </a:r>
            <a:r>
              <a:rPr lang="en-US" dirty="0"/>
              <a:t>.</a:t>
            </a:r>
          </a:p>
          <a:p>
            <a:r>
              <a:rPr lang="en-US" dirty="0"/>
              <a:t>The choice of loss function </a:t>
            </a:r>
            <a:r>
              <a:rPr lang="en-US" b="1" dirty="0"/>
              <a:t>depends on the estimation task</a:t>
            </a:r>
          </a:p>
          <a:p>
            <a:pPr lvl="1"/>
            <a:r>
              <a:rPr lang="en-US" dirty="0"/>
              <a:t>quantitative (e.g., tip) or qualitative variable (e.g., political affiliation)</a:t>
            </a:r>
          </a:p>
          <a:p>
            <a:pPr lvl="1"/>
            <a:r>
              <a:rPr lang="en-US" dirty="0"/>
              <a:t>Do we care about the outliers?</a:t>
            </a:r>
          </a:p>
          <a:p>
            <a:pPr lvl="1"/>
            <a:r>
              <a:rPr lang="en-US" dirty="0"/>
              <a:t>Are all errors equally costly? (e.g., false negative on cancer test)</a:t>
            </a:r>
          </a:p>
        </p:txBody>
      </p:sp>
    </p:spTree>
    <p:extLst>
      <p:ext uri="{BB962C8B-B14F-4D97-AF65-F5344CB8AC3E}">
        <p14:creationId xmlns:p14="http://schemas.microsoft.com/office/powerpoint/2010/main" val="44752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12974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2</a:t>
            </a:r>
            <a:r>
              <a:rPr lang="en-US" dirty="0"/>
              <a:t> loss (pronounced “el two”)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  bad fit  lots of loss!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83" y="2685878"/>
            <a:ext cx="3543300" cy="5715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200" y="1921565"/>
            <a:ext cx="2501348" cy="499252"/>
          </a:xfrm>
          <a:prstGeom prst="wedgeRoundRectCallout">
            <a:avLst>
              <a:gd name="adj1" fmla="val -20154"/>
              <a:gd name="adj2" fmla="val 9949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predicted value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2450" y="3438595"/>
            <a:ext cx="2985880" cy="456888"/>
          </a:xfrm>
          <a:prstGeom prst="wedgeRoundRectCallout">
            <a:avLst>
              <a:gd name="adj1" fmla="val -5463"/>
              <a:gd name="adj2" fmla="val -8089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observed data point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38330" y="1612434"/>
            <a:ext cx="1987826" cy="808383"/>
          </a:xfrm>
          <a:prstGeom prst="wedgeRoundRectCallout">
            <a:avLst>
              <a:gd name="adj1" fmla="val -43293"/>
              <a:gd name="adj2" fmla="val 9398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“error” in our prediction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938" y="-53008"/>
            <a:ext cx="6511787" cy="43411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450" y="1320468"/>
            <a:ext cx="20441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Widely </a:t>
            </a:r>
            <a:r>
              <a:rPr lang="en-US"/>
              <a:t>used loss!</a:t>
            </a:r>
          </a:p>
        </p:txBody>
      </p:sp>
    </p:spTree>
    <p:extLst>
      <p:ext uri="{BB962C8B-B14F-4D97-AF65-F5344CB8AC3E}">
        <p14:creationId xmlns:p14="http://schemas.microsoft.com/office/powerpoint/2010/main" val="16325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5918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1</a:t>
            </a:r>
            <a:r>
              <a:rPr lang="en-US" dirty="0"/>
              <a:t> loss (pronounced “el one”)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  bad fit  some loss </a:t>
            </a:r>
            <a:r>
              <a:rPr lang="en-US" dirty="0">
                <a:sym typeface="Wingdings"/>
              </a:rPr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450" y="1142084"/>
            <a:ext cx="31341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It sounds worse than it is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900" y="-155075"/>
            <a:ext cx="6515100" cy="434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13" y="2467647"/>
            <a:ext cx="32385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7540" y="3074609"/>
            <a:ext cx="18582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Absolute value</a:t>
            </a:r>
          </a:p>
        </p:txBody>
      </p:sp>
    </p:spTree>
    <p:extLst>
      <p:ext uri="{BB962C8B-B14F-4D97-AF65-F5344CB8AC3E}">
        <p14:creationId xmlns:p14="http://schemas.microsoft.com/office/powerpoint/2010/main" val="4106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think of another Loss Function?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0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65" y="1882499"/>
            <a:ext cx="5586341" cy="1325563"/>
          </a:xfrm>
        </p:spPr>
        <p:txBody>
          <a:bodyPr/>
          <a:lstStyle/>
          <a:p>
            <a:r>
              <a:rPr lang="en-US" dirty="0"/>
              <a:t>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26" y="3031689"/>
            <a:ext cx="6276696" cy="3525079"/>
          </a:xfrm>
        </p:spPr>
        <p:txBody>
          <a:bodyPr>
            <a:normAutofit fontScale="92500"/>
          </a:bodyPr>
          <a:lstStyle/>
          <a:p>
            <a:r>
              <a:rPr lang="en-US" dirty="0"/>
              <a:t>Parameter 𝛼 that we need to choose.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bad fit  some loss </a:t>
            </a:r>
          </a:p>
          <a:p>
            <a:r>
              <a:rPr lang="en-US" dirty="0">
                <a:sym typeface="Wingdings"/>
              </a:rPr>
              <a:t>A hybrid of the L2 and L1 losses</a:t>
            </a:r>
            <a:r>
              <a:rPr lang="mr-IN" dirty="0">
                <a:sym typeface="Wingdings"/>
              </a:rPr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5" y="206502"/>
            <a:ext cx="2553806" cy="1774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374" y="498199"/>
            <a:ext cx="8204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1981397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4399-8754-FA48-A0C8-EA482496D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0243" y="320676"/>
            <a:ext cx="11544299" cy="903968"/>
          </a:xfrm>
        </p:spPr>
        <p:txBody>
          <a:bodyPr/>
          <a:lstStyle/>
          <a:p>
            <a:r>
              <a:rPr lang="en-US" dirty="0"/>
              <a:t>The Huber loss function, interactively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6AACD-5E00-ED4B-9549-C2C346CA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92" y="1224644"/>
            <a:ext cx="9245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1" y="2809670"/>
            <a:ext cx="10515600" cy="2852737"/>
          </a:xfrm>
        </p:spPr>
        <p:txBody>
          <a:bodyPr/>
          <a:lstStyle/>
          <a:p>
            <a:r>
              <a:rPr lang="en-US" dirty="0"/>
              <a:t>Today </a:t>
            </a:r>
            <a:r>
              <a:rPr lang="mr-IN" dirty="0"/>
              <a:t>–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Models &amp; Estimation</a:t>
            </a:r>
          </a:p>
        </p:txBody>
      </p:sp>
    </p:spTree>
    <p:extLst>
      <p:ext uri="{BB962C8B-B14F-4D97-AF65-F5344CB8AC3E}">
        <p14:creationId xmlns:p14="http://schemas.microsoft.com/office/powerpoint/2010/main" val="2551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1" y="1115978"/>
            <a:ext cx="8285042" cy="55233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1" y="1833112"/>
            <a:ext cx="3873776" cy="4567688"/>
          </a:xfrm>
        </p:spPr>
        <p:txBody>
          <a:bodyPr>
            <a:normAutofit/>
          </a:bodyPr>
          <a:lstStyle/>
          <a:p>
            <a:r>
              <a:rPr lang="en-US" dirty="0"/>
              <a:t>All functions are zero when </a:t>
            </a:r>
            <a:r>
              <a:rPr lang="en-US" i="1" dirty="0" err="1"/>
              <a:t>θ</a:t>
            </a:r>
            <a:r>
              <a:rPr lang="en-US" i="1" dirty="0"/>
              <a:t> = y</a:t>
            </a:r>
            <a:endParaRPr lang="en-US" dirty="0"/>
          </a:p>
          <a:p>
            <a:r>
              <a:rPr lang="en-US" dirty="0"/>
              <a:t>Different penalties for being far from observations</a:t>
            </a:r>
          </a:p>
          <a:p>
            <a:r>
              <a:rPr lang="en-US" dirty="0"/>
              <a:t>Smooth vs. not smooth</a:t>
            </a:r>
          </a:p>
          <a:p>
            <a:r>
              <a:rPr lang="en-US" dirty="0"/>
              <a:t>Which is the best?</a:t>
            </a:r>
          </a:p>
          <a:p>
            <a:pPr lvl="1"/>
            <a:r>
              <a:rPr lang="en-US" dirty="0"/>
              <a:t>Let’s find out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257612" y="4743381"/>
            <a:ext cx="2503066" cy="923330"/>
            <a:chOff x="5257612" y="4743381"/>
            <a:chExt cx="2503066" cy="923330"/>
          </a:xfrm>
        </p:grpSpPr>
        <p:sp>
          <p:nvSpPr>
            <p:cNvPr id="5" name="Oval 4"/>
            <p:cNvSpPr/>
            <p:nvPr/>
          </p:nvSpPr>
          <p:spPr>
            <a:xfrm>
              <a:off x="7151079" y="4900247"/>
              <a:ext cx="609599" cy="60959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57612" y="4743381"/>
              <a:ext cx="1893467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4"/>
                  </a:solidFill>
                </a:rPr>
                <a:t>Extend beyond</a:t>
              </a:r>
              <a:br>
                <a:rPr lang="en-US" dirty="0">
                  <a:solidFill>
                    <a:schemeClr val="accent4"/>
                  </a:solidFill>
                </a:rPr>
              </a:br>
              <a:r>
                <a:rPr lang="en-US" dirty="0">
                  <a:solidFill>
                    <a:schemeClr val="accent4"/>
                  </a:solidFill>
                </a:rPr>
                <a:t>single </a:t>
              </a:r>
              <a:br>
                <a:rPr lang="en-US" dirty="0">
                  <a:solidFill>
                    <a:schemeClr val="accent4"/>
                  </a:solidFill>
                </a:rPr>
              </a:br>
              <a:r>
                <a:rPr lang="en-US" dirty="0">
                  <a:solidFill>
                    <a:schemeClr val="accent4"/>
                  </a:solidFill>
                </a:rPr>
                <a:t>observation?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84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8"/>
            <a:ext cx="11060723" cy="4707669"/>
          </a:xfrm>
        </p:spPr>
        <p:txBody>
          <a:bodyPr>
            <a:normAutofit/>
          </a:bodyPr>
          <a:lstStyle/>
          <a:p>
            <a:r>
              <a:rPr lang="en-US" dirty="0"/>
              <a:t>A natural way to define the loss on our entire dataset is to compute the average of the loss on each record.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cases we might take a weighted average (when?)</a:t>
            </a:r>
          </a:p>
          <a:p>
            <a:pPr lvl="1"/>
            <a:r>
              <a:rPr lang="en-US" dirty="0"/>
              <a:t>Some records might be more important or reliable</a:t>
            </a:r>
          </a:p>
          <a:p>
            <a:r>
              <a:rPr lang="en-US" dirty="0"/>
              <a:t>What does the average loss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2718283"/>
            <a:ext cx="4749800" cy="1257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407754" y="3828878"/>
            <a:ext cx="2985880" cy="456888"/>
          </a:xfrm>
          <a:prstGeom prst="wedgeRoundRectCallout">
            <a:avLst>
              <a:gd name="adj1" fmla="val 25605"/>
              <a:gd name="adj2" fmla="val -1041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set of n data points</a:t>
            </a:r>
          </a:p>
        </p:txBody>
      </p:sp>
    </p:spTree>
    <p:extLst>
      <p:ext uri="{BB962C8B-B14F-4D97-AF65-F5344CB8AC3E}">
        <p14:creationId xmlns:p14="http://schemas.microsoft.com/office/powerpoint/2010/main" val="19236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Jeopardy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that Loss!</a:t>
            </a:r>
          </a:p>
        </p:txBody>
      </p:sp>
    </p:spTree>
    <p:extLst>
      <p:ext uri="{BB962C8B-B14F-4D97-AF65-F5344CB8AC3E}">
        <p14:creationId xmlns:p14="http://schemas.microsoft.com/office/powerpoint/2010/main" val="18245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51681" y="1417320"/>
            <a:ext cx="4110824" cy="40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3855056" y="1417320"/>
            <a:ext cx="4110824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193"/>
          <a:stretch/>
        </p:blipFill>
        <p:spPr>
          <a:xfrm>
            <a:off x="7852574" y="1417320"/>
            <a:ext cx="4212867" cy="4023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4818" y="5686902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3504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(b)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959007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(c)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131" y="1181649"/>
            <a:ext cx="312457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Name </a:t>
            </a:r>
            <a:r>
              <a:rPr lang="en-US" sz="3200"/>
              <a:t>that 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00400" y="8229600"/>
            <a:ext cx="16353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</a:t>
            </a:r>
          </a:p>
        </p:txBody>
      </p:sp>
    </p:spTree>
    <p:extLst>
      <p:ext uri="{BB962C8B-B14F-4D97-AF65-F5344CB8AC3E}">
        <p14:creationId xmlns:p14="http://schemas.microsoft.com/office/powerpoint/2010/main" val="10308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51681" y="1417320"/>
            <a:ext cx="4110824" cy="40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3855056" y="1417320"/>
            <a:ext cx="4110824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193"/>
          <a:stretch/>
        </p:blipFill>
        <p:spPr>
          <a:xfrm>
            <a:off x="7852574" y="1417320"/>
            <a:ext cx="4212867" cy="4023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4818" y="5686902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3504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(b)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959007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(c)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131" y="1181649"/>
            <a:ext cx="312457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Name </a:t>
            </a:r>
            <a:r>
              <a:rPr lang="en-US" sz="3200"/>
              <a:t>that 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9197" y="2180492"/>
            <a:ext cx="16353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5703" y="2180492"/>
            <a:ext cx="16722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Absolute Loss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77871" y="2180492"/>
            <a:ext cx="136127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Huber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6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11" grpId="0" build="p" bldLvl="3"/>
      <p:bldP spid="12" grpId="0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67666"/>
            <a:ext cx="10801350" cy="1325563"/>
          </a:xfrm>
        </p:spPr>
        <p:txBody>
          <a:bodyPr/>
          <a:lstStyle/>
          <a:p>
            <a:r>
              <a:rPr lang="en-US" dirty="0"/>
              <a:t>Difference between Huber and L1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1346842"/>
            <a:ext cx="11410122" cy="5295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860" y="2915031"/>
            <a:ext cx="410817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Zoomed in with only 5 data points sampled at random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436" y="5086814"/>
            <a:ext cx="155042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Corner</a:t>
            </a:r>
          </a:p>
        </p:txBody>
      </p:sp>
      <p:cxnSp>
        <p:nvCxnSpPr>
          <p:cNvPr id="10" name="Straight Arrow Connector 9"/>
          <p:cNvCxnSpPr>
            <a:stCxn id="7" idx="1"/>
            <a:endCxn id="8" idx="5"/>
          </p:cNvCxnSpPr>
          <p:nvPr/>
        </p:nvCxnSpPr>
        <p:spPr>
          <a:xfrm flipH="1" flipV="1">
            <a:off x="4593625" y="5025117"/>
            <a:ext cx="627811" cy="354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94268" y="1335874"/>
            <a:ext cx="4543994" cy="3733880"/>
            <a:chOff x="94268" y="1335874"/>
            <a:chExt cx="4543994" cy="3733880"/>
          </a:xfrm>
        </p:grpSpPr>
        <p:sp>
          <p:nvSpPr>
            <p:cNvPr id="8" name="Oval 7"/>
            <p:cNvSpPr/>
            <p:nvPr/>
          </p:nvSpPr>
          <p:spPr>
            <a:xfrm>
              <a:off x="4333462" y="4764954"/>
              <a:ext cx="304800" cy="304800"/>
            </a:xfrm>
            <a:prstGeom prst="ellipse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268" y="1335874"/>
              <a:ext cx="3723588" cy="34290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6" name="Straight Connector 15"/>
            <p:cNvCxnSpPr>
              <a:endCxn id="8" idx="7"/>
            </p:cNvCxnSpPr>
            <p:nvPr/>
          </p:nvCxnSpPr>
          <p:spPr>
            <a:xfrm>
              <a:off x="3560053" y="2187019"/>
              <a:ext cx="1033572" cy="26225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4" idx="4"/>
              <a:endCxn id="8" idx="3"/>
            </p:cNvCxnSpPr>
            <p:nvPr/>
          </p:nvCxnSpPr>
          <p:spPr>
            <a:xfrm>
              <a:off x="1956062" y="4764954"/>
              <a:ext cx="2422037" cy="2601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0018" y="-483704"/>
            <a:ext cx="11012556" cy="7341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1862" y="1053545"/>
            <a:ext cx="298190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ym typeface="Wingdings"/>
              </a:rPr>
              <a:t> </a:t>
            </a:r>
            <a:r>
              <a:rPr lang="en-US" dirty="0"/>
              <a:t>Squared Loss is slightly </a:t>
            </a:r>
            <a:br>
              <a:rPr lang="en-US" dirty="0"/>
            </a:br>
            <a:r>
              <a:rPr lang="en-US" dirty="0"/>
              <a:t>     to the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8145" y="776547"/>
            <a:ext cx="2932277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ym typeface="Wingdings"/>
              </a:rPr>
              <a:t>Absolute and Huber Loss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have nearly identical </a:t>
            </a:r>
          </a:p>
          <a:p>
            <a:pPr algn="r"/>
            <a:r>
              <a:rPr lang="en-US" dirty="0">
                <a:sym typeface="Wingdings"/>
              </a:rPr>
              <a:t>Values</a:t>
            </a:r>
          </a:p>
          <a:p>
            <a:pPr algn="r"/>
            <a:r>
              <a:rPr lang="en-US" dirty="0">
                <a:sym typeface="Wingdings"/>
              </a:rPr>
              <a:t>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441609" y="2967334"/>
            <a:ext cx="685800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Different Minimizers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7790" y="3755718"/>
            <a:ext cx="88036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15.6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1862" y="3755718"/>
            <a:ext cx="88036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16.0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7457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94F1C5-F4A5-454E-8FF0-88EA7BD0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48" y="-30628"/>
            <a:ext cx="10801350" cy="1325563"/>
          </a:xfrm>
        </p:spPr>
        <p:txBody>
          <a:bodyPr/>
          <a:lstStyle/>
          <a:p>
            <a:r>
              <a:rPr lang="en-US" dirty="0"/>
              <a:t>Sensitivity to Outliers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3839" y="4504104"/>
            <a:ext cx="4611757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Small fraction of</a:t>
            </a:r>
            <a:br>
              <a:rPr lang="en-US" sz="3200" dirty="0"/>
            </a:br>
            <a:r>
              <a:rPr lang="en-US" sz="3200" dirty="0"/>
              <a:t>loss on outliers</a:t>
            </a:r>
            <a:r>
              <a:rPr lang="mr-IN" sz="3200" dirty="0"/>
              <a:t>…</a:t>
            </a:r>
            <a:endParaRPr lang="en-US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7614024" y="902486"/>
            <a:ext cx="5492200" cy="1077218"/>
            <a:chOff x="7581660" y="1400747"/>
            <a:chExt cx="5492200" cy="1077218"/>
          </a:xfrm>
        </p:grpSpPr>
        <p:sp>
          <p:nvSpPr>
            <p:cNvPr id="8" name="Oval 7"/>
            <p:cNvSpPr/>
            <p:nvPr/>
          </p:nvSpPr>
          <p:spPr>
            <a:xfrm>
              <a:off x="7581660" y="1646238"/>
              <a:ext cx="586236" cy="586236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62103" y="1400747"/>
              <a:ext cx="4611757" cy="10772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34% of loss due </a:t>
              </a:r>
              <a:br>
                <a:rPr lang="en-US" sz="3200" dirty="0"/>
              </a:br>
              <a:r>
                <a:rPr lang="en-US" sz="3200" dirty="0"/>
                <a:t>to a </a:t>
              </a:r>
              <a:r>
                <a:rPr lang="en-US" sz="3200" b="1" dirty="0"/>
                <a:t>single point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69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Loss functions: </a:t>
            </a:r>
            <a:r>
              <a:rPr lang="en-US" i="1" dirty="0"/>
              <a:t>a mechanism to measure how well a particular instance of a model fits a given dataset</a:t>
            </a:r>
          </a:p>
          <a:p>
            <a:r>
              <a:rPr lang="en-US" b="1" dirty="0"/>
              <a:t>Squared Loss:</a:t>
            </a:r>
            <a:r>
              <a:rPr lang="en-US" dirty="0"/>
              <a:t> </a:t>
            </a:r>
            <a:r>
              <a:rPr lang="en-US" i="1" dirty="0"/>
              <a:t>sensitive to outliers but a smooth function</a:t>
            </a:r>
          </a:p>
          <a:p>
            <a:r>
              <a:rPr lang="en-US" b="1" dirty="0"/>
              <a:t>Absolute Loss:</a:t>
            </a:r>
            <a:r>
              <a:rPr lang="en-US" dirty="0"/>
              <a:t> </a:t>
            </a:r>
            <a:r>
              <a:rPr lang="en-US" i="1" dirty="0"/>
              <a:t>less sensitive to outliers but not smooth</a:t>
            </a:r>
          </a:p>
          <a:p>
            <a:r>
              <a:rPr lang="en-US" b="1" dirty="0"/>
              <a:t>Huber Loss:</a:t>
            </a:r>
            <a:r>
              <a:rPr lang="en-US" dirty="0"/>
              <a:t> less sensitive to outliers and smooth but has an extra parameter to deal with</a:t>
            </a:r>
          </a:p>
          <a:p>
            <a:r>
              <a:rPr lang="en-US" dirty="0"/>
              <a:t>Why is smoothness an issue </a:t>
            </a:r>
            <a:r>
              <a:rPr lang="en-US" dirty="0">
                <a:sym typeface="Wingdings"/>
              </a:rPr>
              <a:t> Optimization! </a:t>
            </a:r>
            <a:r>
              <a:rPr lang="mr-IN" dirty="0">
                <a:sym typeface="Wingdings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Model Estimation (so far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So far we have done this graphically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Now we will </a:t>
            </a:r>
            <a:r>
              <a:rPr lang="en-US" sz="2000" b="1" dirty="0">
                <a:solidFill>
                  <a:schemeClr val="accent5"/>
                </a:solidFill>
              </a:rPr>
              <a:t>minimize the loss analytically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428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9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Minimize the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4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Review of Calculus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7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18519F-F450-5D43-B5C8-7C46EE69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046" y="1615055"/>
            <a:ext cx="7534470" cy="52741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a Function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5337175"/>
          </a:xfrm>
        </p:spPr>
        <p:txBody>
          <a:bodyPr>
            <a:normAutofit/>
          </a:bodyPr>
          <a:lstStyle/>
          <a:p>
            <a:r>
              <a:rPr lang="en-US" dirty="0"/>
              <a:t>Suppose we want to minimize:</a:t>
            </a:r>
          </a:p>
          <a:p>
            <a:endParaRPr lang="en-US" dirty="0"/>
          </a:p>
          <a:p>
            <a:r>
              <a:rPr lang="en-US" dirty="0"/>
              <a:t>Solve for derivative = 0: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Procedure: 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take derivative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Set equal to zero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Solve for parameters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060" y="2174736"/>
            <a:ext cx="2971800" cy="52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52" y="3525906"/>
            <a:ext cx="4432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9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the Chain Rule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68456" cy="1380871"/>
          </a:xfrm>
        </p:spPr>
        <p:txBody>
          <a:bodyPr>
            <a:normAutofit/>
          </a:bodyPr>
          <a:lstStyle/>
          <a:p>
            <a:r>
              <a:rPr lang="en-US" dirty="0"/>
              <a:t>How do I compute the derivative of composed functions?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82" y="2761234"/>
            <a:ext cx="6210300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3903" y="4888992"/>
            <a:ext cx="233269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Derivative of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evaluated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at </a:t>
            </a:r>
            <a:r>
              <a:rPr lang="en-US" sz="2400" i="1" dirty="0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828" y="4888992"/>
            <a:ext cx="176843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Derivative </a:t>
            </a:r>
            <a:br>
              <a:rPr lang="en-US" sz="2400">
                <a:solidFill>
                  <a:schemeClr val="accent2"/>
                </a:solidFill>
              </a:rPr>
            </a:br>
            <a:r>
              <a:rPr lang="en-US" sz="2400">
                <a:solidFill>
                  <a:schemeClr val="accent2"/>
                </a:solidFill>
              </a:rPr>
              <a:t>of </a:t>
            </a:r>
            <a:r>
              <a:rPr lang="en-US" sz="2400" i="1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14089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216" y="1660636"/>
            <a:ext cx="3836670" cy="1914144"/>
          </a:xfrm>
        </p:spPr>
        <p:txBody>
          <a:bodyPr>
            <a:normAutofit/>
          </a:bodyPr>
          <a:lstStyle/>
          <a:p>
            <a:r>
              <a:rPr lang="en-US" sz="4800" dirty="0"/>
              <a:t>Using the Chain Rule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96" y="524256"/>
            <a:ext cx="8437942" cy="57851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8464" y="154924"/>
            <a:ext cx="33890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First application of chain rule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1904" y="1672828"/>
            <a:ext cx="27430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Derivative of exponent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8887" y="2617708"/>
            <a:ext cx="16594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Substituting 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5153" y="3477244"/>
            <a:ext cx="4293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Second application of the </a:t>
            </a:r>
            <a:r>
              <a:rPr lang="en-US">
                <a:solidFill>
                  <a:schemeClr val="accent4"/>
                </a:solidFill>
              </a:rPr>
              <a:t>chain rule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1446" y="4345400"/>
            <a:ext cx="30748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Derivative </a:t>
            </a:r>
            <a:r>
              <a:rPr lang="en-US">
                <a:solidFill>
                  <a:schemeClr val="accent4"/>
                </a:solidFill>
              </a:rPr>
              <a:t>of sine function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0652" y="5213556"/>
            <a:ext cx="42594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Computing the remaining derivative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43255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4" y="369075"/>
            <a:ext cx="2971800" cy="5207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" y="1078041"/>
            <a:ext cx="12192001" cy="2615259"/>
            <a:chOff x="609600" y="2796208"/>
            <a:chExt cx="12973786" cy="27829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0" t="12138" r="9903" b="12138"/>
            <a:stretch/>
          </p:blipFill>
          <p:spPr>
            <a:xfrm>
              <a:off x="4969564" y="2809460"/>
              <a:ext cx="4253948" cy="276970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4" t="12047" r="9332" b="12228"/>
            <a:stretch/>
          </p:blipFill>
          <p:spPr>
            <a:xfrm>
              <a:off x="9329530" y="2796208"/>
              <a:ext cx="4253856" cy="27697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9" t="11686" r="10145" b="12228"/>
            <a:stretch/>
          </p:blipFill>
          <p:spPr>
            <a:xfrm>
              <a:off x="609600" y="2796208"/>
              <a:ext cx="4253948" cy="278295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338" y="369075"/>
            <a:ext cx="2971800" cy="52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321" y="369075"/>
            <a:ext cx="3327400" cy="520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8855" y="4603197"/>
            <a:ext cx="1134477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All of the above functions have zero derivatives at </a:t>
            </a:r>
            <a:r>
              <a:rPr lang="en-US" sz="3200" i="1" dirty="0" err="1"/>
              <a:t>θ</a:t>
            </a:r>
            <a:r>
              <a:rPr lang="en-US" sz="3200" i="1" dirty="0"/>
              <a:t> = 3 </a:t>
            </a:r>
          </a:p>
          <a:p>
            <a:r>
              <a:rPr lang="en-US" sz="3200" i="1" dirty="0">
                <a:sym typeface="Wingdings"/>
              </a:rPr>
              <a:t>		 is </a:t>
            </a:r>
            <a:r>
              <a:rPr lang="en-US" sz="3200" i="1" dirty="0" err="1"/>
              <a:t>θ</a:t>
            </a:r>
            <a:r>
              <a:rPr lang="en-US" sz="3200" i="1" dirty="0"/>
              <a:t>=3</a:t>
            </a:r>
            <a:r>
              <a:rPr lang="en-US" sz="3200" i="1" dirty="0">
                <a:sym typeface="Wingdings"/>
              </a:rPr>
              <a:t> minimizer</a:t>
            </a:r>
            <a:r>
              <a:rPr lang="en-US" sz="3200" dirty="0"/>
              <a:t> for all the above functions?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426" y="5464255"/>
            <a:ext cx="10518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/>
              <a:t>No!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1998804" y="6067783"/>
            <a:ext cx="926888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Need to check second derivative is positive</a:t>
            </a:r>
            <a:r>
              <a:rPr lang="mr-IN" sz="3200" dirty="0"/>
              <a:t>…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421" y="3794766"/>
            <a:ext cx="27813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5671" y="3817982"/>
            <a:ext cx="306070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1963" y="3814941"/>
            <a:ext cx="294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" y="1078041"/>
            <a:ext cx="12192001" cy="2615259"/>
            <a:chOff x="609600" y="2796208"/>
            <a:chExt cx="12973787" cy="27829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0" t="12138" r="9903" b="12138"/>
            <a:stretch/>
          </p:blipFill>
          <p:spPr>
            <a:xfrm>
              <a:off x="4969565" y="2809460"/>
              <a:ext cx="4253948" cy="276970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4" t="12047" r="9332" b="12228"/>
            <a:stretch/>
          </p:blipFill>
          <p:spPr>
            <a:xfrm>
              <a:off x="9329530" y="2796208"/>
              <a:ext cx="4253857" cy="27697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9" t="11686" r="10145" b="12228"/>
            <a:stretch/>
          </p:blipFill>
          <p:spPr>
            <a:xfrm>
              <a:off x="609600" y="2796208"/>
              <a:ext cx="4253948" cy="278295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21" y="218181"/>
            <a:ext cx="27813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671" y="241397"/>
            <a:ext cx="306070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63" y="238356"/>
            <a:ext cx="2946400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9604" y="5459191"/>
            <a:ext cx="10583346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Generally we are interested in </a:t>
            </a:r>
            <a:r>
              <a:rPr lang="en-US" sz="3200" b="1" dirty="0"/>
              <a:t>convex functions </a:t>
            </a:r>
            <a:r>
              <a:rPr lang="en-US" sz="3200" dirty="0"/>
              <a:t>with</a:t>
            </a:r>
            <a:br>
              <a:rPr lang="en-US" sz="3200" dirty="0"/>
            </a:br>
            <a:r>
              <a:rPr lang="en-US" sz="3200" dirty="0"/>
              <a:t>respect to the parameters </a:t>
            </a:r>
            <a:r>
              <a:rPr lang="en-US" sz="3200" dirty="0" err="1"/>
              <a:t>θ</a:t>
            </a:r>
            <a:r>
              <a:rPr lang="en-US" sz="3200" dirty="0"/>
              <a:t>.</a:t>
            </a:r>
            <a:endParaRPr lang="en-US" sz="32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04" y="4121100"/>
            <a:ext cx="24384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3387" y="4156269"/>
            <a:ext cx="2781300" cy="1028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4476" y="4197663"/>
            <a:ext cx="3771900" cy="1028700"/>
          </a:xfrm>
          <a:prstGeom prst="rect">
            <a:avLst/>
          </a:prstGeom>
        </p:spPr>
      </p:pic>
      <p:sp>
        <p:nvSpPr>
          <p:cNvPr id="19" name="&quot;No&quot; Symbol 18"/>
          <p:cNvSpPr/>
          <p:nvPr/>
        </p:nvSpPr>
        <p:spPr>
          <a:xfrm>
            <a:off x="6494106" y="3937518"/>
            <a:ext cx="466531" cy="466531"/>
          </a:xfrm>
          <a:prstGeom prst="noSmoking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709423" y="3923003"/>
            <a:ext cx="1838894" cy="471806"/>
            <a:chOff x="9709423" y="3923003"/>
            <a:chExt cx="1838894" cy="471806"/>
          </a:xfrm>
        </p:grpSpPr>
        <p:sp>
          <p:nvSpPr>
            <p:cNvPr id="20" name="&quot;No&quot; Symbol 19"/>
            <p:cNvSpPr/>
            <p:nvPr/>
          </p:nvSpPr>
          <p:spPr>
            <a:xfrm>
              <a:off x="9709423" y="3923003"/>
              <a:ext cx="466531" cy="46653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236739" y="3933144"/>
              <a:ext cx="13115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at </a:t>
              </a:r>
              <a:r>
                <a:rPr lang="en-US" sz="2400" dirty="0" err="1"/>
                <a:t>θ</a:t>
              </a:r>
              <a:r>
                <a:rPr lang="en-US" sz="2400" dirty="0"/>
                <a:t> =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50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F279-F75F-E64B-B98B-0F1C140C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 and polygons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C8E4B1-8E51-4F43-B0D7-DB057BB2F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647" y="2914245"/>
            <a:ext cx="6830206" cy="2685333"/>
          </a:xfrm>
        </p:spPr>
        <p:txBody>
          <a:bodyPr/>
          <a:lstStyle/>
          <a:p>
            <a:r>
              <a:rPr lang="en-US" dirty="0"/>
              <a:t>No line segment between any two points on the boundary ever leaves the polygon.</a:t>
            </a:r>
          </a:p>
          <a:p>
            <a:r>
              <a:rPr lang="en-US" dirty="0"/>
              <a:t>Equivalently, all angles are ≤ 180º.</a:t>
            </a:r>
          </a:p>
          <a:p>
            <a:r>
              <a:rPr lang="en-US" dirty="0"/>
              <a:t>The interior is a convex set.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EE28B5-7ECA-EF41-B331-5F4B6E5AC6C4}"/>
              </a:ext>
            </a:extLst>
          </p:cNvPr>
          <p:cNvSpPr/>
          <p:nvPr/>
        </p:nvSpPr>
        <p:spPr>
          <a:xfrm>
            <a:off x="552450" y="1946040"/>
            <a:ext cx="2340652" cy="193641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47F5C1E-47F0-7140-B8F2-560B64F5A15E}"/>
              </a:ext>
            </a:extLst>
          </p:cNvPr>
          <p:cNvSpPr/>
          <p:nvPr/>
        </p:nvSpPr>
        <p:spPr>
          <a:xfrm>
            <a:off x="359764" y="4497048"/>
            <a:ext cx="1630330" cy="1738859"/>
          </a:xfrm>
          <a:prstGeom prst="triangl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02691EDA-FD1C-EF48-8AA7-9094B5D2016E}"/>
              </a:ext>
            </a:extLst>
          </p:cNvPr>
          <p:cNvSpPr/>
          <p:nvPr/>
        </p:nvSpPr>
        <p:spPr>
          <a:xfrm>
            <a:off x="2338466" y="3882451"/>
            <a:ext cx="2188564" cy="1911246"/>
          </a:xfrm>
          <a:prstGeom prst="pentagon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DCE20-A2B6-824C-86ED-C059D42A99F0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895231" y="2035981"/>
            <a:ext cx="1299736" cy="1562889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266F60-9C00-3140-85D6-2E3E3C4E4EC9}"/>
              </a:ext>
            </a:extLst>
          </p:cNvPr>
          <p:cNvCxnSpPr>
            <a:cxnSpLocks/>
          </p:cNvCxnSpPr>
          <p:nvPr/>
        </p:nvCxnSpPr>
        <p:spPr>
          <a:xfrm flipH="1">
            <a:off x="494675" y="5170372"/>
            <a:ext cx="1014041" cy="765733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6DB470-4040-B94B-8314-6F8C389E7012}"/>
              </a:ext>
            </a:extLst>
          </p:cNvPr>
          <p:cNvCxnSpPr>
            <a:cxnSpLocks/>
          </p:cNvCxnSpPr>
          <p:nvPr/>
        </p:nvCxnSpPr>
        <p:spPr>
          <a:xfrm>
            <a:off x="3432748" y="3941686"/>
            <a:ext cx="775891" cy="1424791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6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rt 9">
            <a:extLst>
              <a:ext uri="{FF2B5EF4-FFF2-40B4-BE49-F238E27FC236}">
                <a16:creationId xmlns:a16="http://schemas.microsoft.com/office/drawing/2014/main" id="{1DA00B54-9C08-2044-B801-74E8A10C90F7}"/>
              </a:ext>
            </a:extLst>
          </p:cNvPr>
          <p:cNvSpPr/>
          <p:nvPr/>
        </p:nvSpPr>
        <p:spPr>
          <a:xfrm>
            <a:off x="8214610" y="3666157"/>
            <a:ext cx="3421829" cy="3008429"/>
          </a:xfrm>
          <a:prstGeom prst="hear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342EA80-3B40-6A42-8B62-7DEFCB92B0B7}"/>
              </a:ext>
            </a:extLst>
          </p:cNvPr>
          <p:cNvSpPr/>
          <p:nvPr/>
        </p:nvSpPr>
        <p:spPr>
          <a:xfrm>
            <a:off x="685070" y="1747976"/>
            <a:ext cx="2550417" cy="2603690"/>
          </a:xfrm>
          <a:prstGeom prst="plus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2F279-F75F-E64B-B98B-0F1C140C2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Non-Convex sets and polygons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C8E4B1-8E51-4F43-B0D7-DB057BB2F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236" y="1666333"/>
            <a:ext cx="5735925" cy="2685333"/>
          </a:xfrm>
        </p:spPr>
        <p:txBody>
          <a:bodyPr/>
          <a:lstStyle/>
          <a:p>
            <a:r>
              <a:rPr lang="en-US" dirty="0"/>
              <a:t>There is at least one line segment between two points on the boundary that leaves the set.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DCE20-A2B6-824C-86ED-C059D42A99F0}"/>
              </a:ext>
            </a:extLst>
          </p:cNvPr>
          <p:cNvCxnSpPr>
            <a:cxnSpLocks/>
            <a:endCxn id="3" idx="3"/>
          </p:cNvCxnSpPr>
          <p:nvPr/>
        </p:nvCxnSpPr>
        <p:spPr>
          <a:xfrm>
            <a:off x="2548328" y="1747976"/>
            <a:ext cx="687159" cy="1301845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6DB470-4040-B94B-8314-6F8C389E7012}"/>
              </a:ext>
            </a:extLst>
          </p:cNvPr>
          <p:cNvCxnSpPr>
            <a:cxnSpLocks/>
          </p:cNvCxnSpPr>
          <p:nvPr/>
        </p:nvCxnSpPr>
        <p:spPr>
          <a:xfrm flipV="1">
            <a:off x="8334531" y="4005846"/>
            <a:ext cx="3126630" cy="131439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2B882D4C-6FF8-7146-953D-DCEE9E8DFCF6}"/>
              </a:ext>
            </a:extLst>
          </p:cNvPr>
          <p:cNvSpPr/>
          <p:nvPr/>
        </p:nvSpPr>
        <p:spPr>
          <a:xfrm>
            <a:off x="3713200" y="3528741"/>
            <a:ext cx="3040914" cy="3040914"/>
          </a:xfrm>
          <a:prstGeom prst="star5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266F60-9C00-3140-85D6-2E3E3C4E4EC9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233657" y="3528741"/>
            <a:ext cx="856287" cy="1133200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61944" y="1472336"/>
            <a:ext cx="4802853" cy="2939373"/>
            <a:chOff x="7186863" y="4107285"/>
            <a:chExt cx="3336758" cy="2550189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8855242" y="4107285"/>
              <a:ext cx="0" cy="25501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186863" y="6085998"/>
              <a:ext cx="333675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Freeform 41"/>
          <p:cNvSpPr/>
          <p:nvPr/>
        </p:nvSpPr>
        <p:spPr>
          <a:xfrm>
            <a:off x="1287173" y="1347124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noFil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49" y="30010"/>
            <a:ext cx="10801350" cy="1325563"/>
          </a:xfrm>
        </p:spPr>
        <p:txBody>
          <a:bodyPr/>
          <a:lstStyle/>
          <a:p>
            <a:r>
              <a:rPr lang="en-US" dirty="0"/>
              <a:t>Formal Definition of 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614788"/>
            <a:ext cx="10515600" cy="657011"/>
          </a:xfrm>
        </p:spPr>
        <p:txBody>
          <a:bodyPr/>
          <a:lstStyle/>
          <a:p>
            <a:r>
              <a:rPr lang="en-US" dirty="0"/>
              <a:t>A function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dirty="0"/>
              <a:t>  is convex if and only if: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14" y="5218410"/>
            <a:ext cx="7442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214" y="5906536"/>
            <a:ext cx="3238500" cy="4699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1280576" y="1327970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noFill/>
          <a:ln w="38100">
            <a:solidFill>
              <a:srgbClr val="27272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402184" y="2011854"/>
            <a:ext cx="2062743" cy="6615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287946" y="1875306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/>
          <p:cNvSpPr/>
          <p:nvPr/>
        </p:nvSpPr>
        <p:spPr>
          <a:xfrm>
            <a:off x="3350689" y="2547714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/>
          <p:nvPr/>
        </p:nvSpPr>
        <p:spPr>
          <a:xfrm>
            <a:off x="2055542" y="2134103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/>
          <p:cNvSpPr/>
          <p:nvPr/>
        </p:nvSpPr>
        <p:spPr>
          <a:xfrm>
            <a:off x="2057636" y="3418355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4" name="Straight Connector 33"/>
          <p:cNvCxnSpPr>
            <a:stCxn id="31" idx="4"/>
            <a:endCxn id="32" idx="0"/>
          </p:cNvCxnSpPr>
          <p:nvPr/>
        </p:nvCxnSpPr>
        <p:spPr>
          <a:xfrm>
            <a:off x="2143708" y="2310436"/>
            <a:ext cx="2094" cy="1107919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9429" y="3155450"/>
            <a:ext cx="134203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Convex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07039" y="1371186"/>
            <a:ext cx="15279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Epigraph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15246" y="1322525"/>
            <a:ext cx="4802853" cy="3083739"/>
            <a:chOff x="5550803" y="3768816"/>
            <a:chExt cx="4802853" cy="3083739"/>
          </a:xfrm>
        </p:grpSpPr>
        <p:grpSp>
          <p:nvGrpSpPr>
            <p:cNvPr id="39" name="Group 38"/>
            <p:cNvGrpSpPr/>
            <p:nvPr/>
          </p:nvGrpSpPr>
          <p:grpSpPr>
            <a:xfrm>
              <a:off x="5550803" y="3768816"/>
              <a:ext cx="4802853" cy="3083739"/>
              <a:chOff x="392362" y="3774261"/>
              <a:chExt cx="4802853" cy="308373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92362" y="3774261"/>
                <a:ext cx="4802853" cy="3083739"/>
                <a:chOff x="7186862" y="3982034"/>
                <a:chExt cx="4166937" cy="267544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7186862" y="4107285"/>
                  <a:ext cx="4166937" cy="2550189"/>
                  <a:chOff x="7186863" y="4107285"/>
                  <a:chExt cx="3336758" cy="2550189"/>
                </a:xfrm>
              </p:grpSpPr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8855242" y="4107285"/>
                    <a:ext cx="0" cy="2550189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/>
                  <p:cNvCxnSpPr/>
                  <p:nvPr/>
                </p:nvCxnSpPr>
                <p:spPr>
                  <a:xfrm flipV="1">
                    <a:off x="7186863" y="6085998"/>
                    <a:ext cx="3336758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Freeform 43"/>
                <p:cNvSpPr/>
                <p:nvPr/>
              </p:nvSpPr>
              <p:spPr>
                <a:xfrm>
                  <a:off x="7983864" y="3982034"/>
                  <a:ext cx="3035100" cy="1926351"/>
                </a:xfrm>
                <a:custGeom>
                  <a:avLst/>
                  <a:gdLst>
                    <a:gd name="connsiteX0" fmla="*/ 0 w 3015916"/>
                    <a:gd name="connsiteY0" fmla="*/ 0 h 1139112"/>
                    <a:gd name="connsiteX1" fmla="*/ 850232 w 3015916"/>
                    <a:gd name="connsiteY1" fmla="*/ 1138989 h 1139112"/>
                    <a:gd name="connsiteX2" fmla="*/ 3015916 w 3015916"/>
                    <a:gd name="connsiteY2" fmla="*/ 80210 h 1139112"/>
                    <a:gd name="connsiteX0" fmla="*/ 0 w 3028705"/>
                    <a:gd name="connsiteY0" fmla="*/ 0 h 1139004"/>
                    <a:gd name="connsiteX1" fmla="*/ 850232 w 3028705"/>
                    <a:gd name="connsiteY1" fmla="*/ 1138989 h 1139004"/>
                    <a:gd name="connsiteX2" fmla="*/ 3028705 w 3028705"/>
                    <a:gd name="connsiteY2" fmla="*/ 29055 h 1139004"/>
                    <a:gd name="connsiteX0" fmla="*/ 0 w 3035100"/>
                    <a:gd name="connsiteY0" fmla="*/ 0 h 1138989"/>
                    <a:gd name="connsiteX1" fmla="*/ 850232 w 3035100"/>
                    <a:gd name="connsiteY1" fmla="*/ 1138989 h 1138989"/>
                    <a:gd name="connsiteX2" fmla="*/ 3035100 w 3035100"/>
                    <a:gd name="connsiteY2" fmla="*/ 6204 h 1138989"/>
                    <a:gd name="connsiteX0" fmla="*/ 0 w 3035100"/>
                    <a:gd name="connsiteY0" fmla="*/ 0 h 1144911"/>
                    <a:gd name="connsiteX1" fmla="*/ 850232 w 3035100"/>
                    <a:gd name="connsiteY1" fmla="*/ 1138989 h 1144911"/>
                    <a:gd name="connsiteX2" fmla="*/ 1846648 w 3035100"/>
                    <a:gd name="connsiteY2" fmla="*/ 428162 h 1144911"/>
                    <a:gd name="connsiteX3" fmla="*/ 3035100 w 3035100"/>
                    <a:gd name="connsiteY3" fmla="*/ 6204 h 1144911"/>
                    <a:gd name="connsiteX0" fmla="*/ 0 w 3035100"/>
                    <a:gd name="connsiteY0" fmla="*/ 0 h 1145372"/>
                    <a:gd name="connsiteX1" fmla="*/ 850232 w 3035100"/>
                    <a:gd name="connsiteY1" fmla="*/ 1138989 h 1145372"/>
                    <a:gd name="connsiteX2" fmla="*/ 1505076 w 3035100"/>
                    <a:gd name="connsiteY2" fmla="*/ 441287 h 1145372"/>
                    <a:gd name="connsiteX3" fmla="*/ 3035100 w 3035100"/>
                    <a:gd name="connsiteY3" fmla="*/ 6204 h 1145372"/>
                    <a:gd name="connsiteX0" fmla="*/ 0 w 3035100"/>
                    <a:gd name="connsiteY0" fmla="*/ 0 h 1145073"/>
                    <a:gd name="connsiteX1" fmla="*/ 850232 w 3035100"/>
                    <a:gd name="connsiteY1" fmla="*/ 1138989 h 1145073"/>
                    <a:gd name="connsiteX2" fmla="*/ 1505076 w 3035100"/>
                    <a:gd name="connsiteY2" fmla="*/ 441287 h 1145073"/>
                    <a:gd name="connsiteX3" fmla="*/ 2695071 w 3035100"/>
                    <a:gd name="connsiteY3" fmla="*/ 533164 h 1145073"/>
                    <a:gd name="connsiteX4" fmla="*/ 3035100 w 3035100"/>
                    <a:gd name="connsiteY4" fmla="*/ 6204 h 1145073"/>
                    <a:gd name="connsiteX0" fmla="*/ 0 w 3035100"/>
                    <a:gd name="connsiteY0" fmla="*/ 0 h 1146786"/>
                    <a:gd name="connsiteX1" fmla="*/ 850232 w 3035100"/>
                    <a:gd name="connsiteY1" fmla="*/ 1138989 h 1146786"/>
                    <a:gd name="connsiteX2" fmla="*/ 1328780 w 3035100"/>
                    <a:gd name="connsiteY2" fmla="*/ 487225 h 1146786"/>
                    <a:gd name="connsiteX3" fmla="*/ 2695071 w 3035100"/>
                    <a:gd name="connsiteY3" fmla="*/ 533164 h 1146786"/>
                    <a:gd name="connsiteX4" fmla="*/ 3035100 w 3035100"/>
                    <a:gd name="connsiteY4" fmla="*/ 6204 h 1146786"/>
                    <a:gd name="connsiteX0" fmla="*/ 0 w 3035100"/>
                    <a:gd name="connsiteY0" fmla="*/ 0 h 1147335"/>
                    <a:gd name="connsiteX1" fmla="*/ 850232 w 3035100"/>
                    <a:gd name="connsiteY1" fmla="*/ 1138989 h 1147335"/>
                    <a:gd name="connsiteX2" fmla="*/ 1339799 w 3035100"/>
                    <a:gd name="connsiteY2" fmla="*/ 500350 h 1147335"/>
                    <a:gd name="connsiteX3" fmla="*/ 2695071 w 3035100"/>
                    <a:gd name="connsiteY3" fmla="*/ 533164 h 1147335"/>
                    <a:gd name="connsiteX4" fmla="*/ 3035100 w 3035100"/>
                    <a:gd name="connsiteY4" fmla="*/ 6204 h 114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5100" h="1147335">
                      <a:moveTo>
                        <a:pt x="0" y="0"/>
                      </a:moveTo>
                      <a:cubicBezTo>
                        <a:pt x="173789" y="562810"/>
                        <a:pt x="626932" y="1055597"/>
                        <a:pt x="850232" y="1138989"/>
                      </a:cubicBezTo>
                      <a:cubicBezTo>
                        <a:pt x="1073532" y="1222381"/>
                        <a:pt x="1094764" y="657103"/>
                        <a:pt x="1339799" y="500350"/>
                      </a:cubicBezTo>
                      <a:cubicBezTo>
                        <a:pt x="1584834" y="343597"/>
                        <a:pt x="2440067" y="605678"/>
                        <a:pt x="2695071" y="533164"/>
                      </a:cubicBezTo>
                      <a:cubicBezTo>
                        <a:pt x="2950075" y="460650"/>
                        <a:pt x="2915991" y="38249"/>
                        <a:pt x="3035100" y="6204"/>
                      </a:cubicBezTo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38100">
                  <a:solidFill>
                    <a:srgbClr val="272727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9060573" y="4909506"/>
                  <a:ext cx="1468163" cy="647705"/>
                </a:xfrm>
                <a:prstGeom prst="line">
                  <a:avLst/>
                </a:prstGeom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/>
                <p:cNvSpPr/>
                <p:nvPr/>
              </p:nvSpPr>
              <p:spPr>
                <a:xfrm>
                  <a:off x="8961461" y="5458417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0429623" y="4785811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9481910" y="4653569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9483727" y="5243521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50" name="Straight Connector 49"/>
                <p:cNvCxnSpPr>
                  <a:endCxn id="49" idx="0"/>
                </p:cNvCxnSpPr>
                <p:nvPr/>
              </p:nvCxnSpPr>
              <p:spPr>
                <a:xfrm>
                  <a:off x="9558402" y="4806555"/>
                  <a:ext cx="1818" cy="436967"/>
                </a:xfrm>
                <a:prstGeom prst="line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3051698" y="5500385"/>
                <a:ext cx="1907895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Nonconvex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808067" y="3827607"/>
              <a:ext cx="152798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Epigraph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40758" y="2768134"/>
            <a:ext cx="447911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All possible orange lines are: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in epigraph or on black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above or equal to black line</a:t>
            </a:r>
          </a:p>
        </p:txBody>
      </p:sp>
    </p:spTree>
    <p:extLst>
      <p:ext uri="{BB962C8B-B14F-4D97-AF65-F5344CB8AC3E}">
        <p14:creationId xmlns:p14="http://schemas.microsoft.com/office/powerpoint/2010/main" val="267821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build="p"/>
      <p:bldP spid="15" grpId="0" animBg="1"/>
      <p:bldP spid="16" grpId="0" animBg="1"/>
      <p:bldP spid="31" grpId="0" animBg="1"/>
      <p:bldP spid="32" grpId="0" animBg="1"/>
      <p:bldP spid="36" grpId="0"/>
      <p:bldP spid="37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0091" y="2398005"/>
            <a:ext cx="2940792" cy="256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170656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i="1" dirty="0"/>
              <a:t>A model is an an </a:t>
            </a:r>
            <a:r>
              <a:rPr lang="en-US" b="1" i="1" dirty="0"/>
              <a:t>idealized</a:t>
            </a:r>
            <a:r>
              <a:rPr lang="en-US" i="1" dirty="0"/>
              <a:t> representation of a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28" y="2396766"/>
            <a:ext cx="2737154" cy="2404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9833" y="2562324"/>
            <a:ext cx="2798713" cy="2238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1175" y="4939578"/>
            <a:ext cx="250926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Atoms don’t actually work like this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99813" y="4930280"/>
            <a:ext cx="22126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 are far more complex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30540" y="4965612"/>
            <a:ext cx="261356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haven’t really seen one of these.</a:t>
            </a:r>
          </a:p>
        </p:txBody>
      </p:sp>
    </p:spTree>
    <p:extLst>
      <p:ext uri="{BB962C8B-B14F-4D97-AF65-F5344CB8AC3E}">
        <p14:creationId xmlns:p14="http://schemas.microsoft.com/office/powerpoint/2010/main" val="73965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67" y="3471268"/>
            <a:ext cx="4534215" cy="3022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5" y="3471268"/>
            <a:ext cx="4534215" cy="3022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68" y="448458"/>
            <a:ext cx="4534215" cy="3022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5" y="448458"/>
            <a:ext cx="4534215" cy="3022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5130" y="966881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Curve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29644" y="971345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Curve 2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50379" y="5283157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Curve 3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715126" y="5502073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Curve 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1201" y="0"/>
            <a:ext cx="565731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6"/>
              </a:rPr>
              <a:t>http://bit.ly/ds100-sp18-cvx</a:t>
            </a:r>
            <a:r>
              <a:rPr lang="en-US" sz="32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02723" y="742949"/>
            <a:ext cx="2553904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Convex or </a:t>
            </a:r>
            <a:br>
              <a:rPr lang="en-US" sz="3200"/>
            </a:br>
            <a:r>
              <a:rPr lang="en-US" sz="3200"/>
              <a:t>Not Convex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1941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/>
              <a:t>our previous loss functions convex?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78" y="1168732"/>
            <a:ext cx="8285042" cy="5523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9422" y="1987062"/>
            <a:ext cx="397294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000" dirty="0"/>
              <a:t>Yes!</a:t>
            </a:r>
          </a:p>
          <a:p>
            <a:endParaRPr lang="en-US" sz="4000" dirty="0"/>
          </a:p>
          <a:p>
            <a:r>
              <a:rPr lang="en-US" sz="4000" dirty="0"/>
              <a:t>Average Loss?</a:t>
            </a:r>
          </a:p>
          <a:p>
            <a:r>
              <a:rPr lang="en-US" sz="4000" dirty="0"/>
              <a:t>Yes!</a:t>
            </a:r>
            <a:br>
              <a:rPr lang="en-US" sz="4000" dirty="0"/>
            </a:br>
            <a:endParaRPr lang="en-US" sz="4000" dirty="0"/>
          </a:p>
          <a:p>
            <a:r>
              <a:rPr lang="en-US" sz="2800" dirty="0"/>
              <a:t>(Sum of convex functions is convex)</a:t>
            </a:r>
          </a:p>
        </p:txBody>
      </p:sp>
    </p:spTree>
    <p:extLst>
      <p:ext uri="{BB962C8B-B14F-4D97-AF65-F5344CB8AC3E}">
        <p14:creationId xmlns:p14="http://schemas.microsoft.com/office/powerpoint/2010/main" val="197697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ED7E-8648-FE46-B73A-A3CE65E1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Gaussian convex?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E5CE2B-0358-C845-9DBE-80E34A2CA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480" y="1541307"/>
            <a:ext cx="7509290" cy="52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5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479527" y="3134072"/>
            <a:ext cx="9232945" cy="3427454"/>
            <a:chOff x="359384" y="1828800"/>
            <a:chExt cx="13547762" cy="5029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77"/>
            <a:stretch/>
          </p:blipFill>
          <p:spPr>
            <a:xfrm>
              <a:off x="359384" y="1828800"/>
              <a:ext cx="7053534" cy="5029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/>
            <a:stretch/>
          </p:blipFill>
          <p:spPr>
            <a:xfrm>
              <a:off x="7018680" y="1828800"/>
              <a:ext cx="6888466" cy="5029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Sum of Convex Functions is Convex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6297"/>
            <a:ext cx="10515600" cy="4351339"/>
          </a:xfrm>
        </p:spPr>
        <p:txBody>
          <a:bodyPr/>
          <a:lstStyle/>
          <a:p>
            <a:r>
              <a:rPr lang="en-US" dirty="0"/>
              <a:t>In class professor Gonzalez was asked: </a:t>
            </a:r>
            <a:r>
              <a:rPr lang="en-US" i="1" dirty="0"/>
              <a:t>“Are you sure that the sum of convex functions is convex?”</a:t>
            </a:r>
          </a:p>
          <a:p>
            <a:pPr lvl="1"/>
            <a:r>
              <a:rPr lang="en-US" dirty="0"/>
              <a:t>The answer is yes! Always! 	</a:t>
            </a:r>
          </a:p>
          <a:p>
            <a:pPr lvl="2"/>
            <a:r>
              <a:rPr lang="en-US" dirty="0"/>
              <a:t>Professor Gonzalez should have had a proof ready! </a:t>
            </a:r>
            <a:r>
              <a:rPr lang="en-US" dirty="0">
                <a:sym typeface="Wingdings"/>
              </a:rPr>
              <a:t>  </a:t>
            </a:r>
            <a:r>
              <a:rPr lang="en-US" dirty="0"/>
              <a:t>It’s Easy! </a:t>
            </a:r>
          </a:p>
          <a:p>
            <a:r>
              <a:rPr lang="en-US" dirty="0"/>
              <a:t>Proposed counter examples </a:t>
            </a:r>
            <a:r>
              <a:rPr lang="mr-IN" dirty="0"/>
              <a:t>…</a:t>
            </a:r>
            <a:r>
              <a:rPr lang="en-US" dirty="0"/>
              <a:t> (not entirely obvious)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75765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0121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7715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 </a:t>
            </a:r>
            <a:r>
              <a:rPr lang="en-US" i="1" dirty="0"/>
              <a:t>f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2217166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3688985"/>
            <a:ext cx="3238500" cy="4699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03118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5049276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5736101"/>
            <a:ext cx="3708400" cy="46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6039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20189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3049787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-2085952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-614133"/>
            <a:ext cx="3238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746158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1506135"/>
            <a:ext cx="3708400" cy="4699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2258520"/>
            <a:ext cx="10515600" cy="746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Starting on the left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750" y="3160832"/>
            <a:ext cx="9842500" cy="901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8528" y="2642643"/>
            <a:ext cx="40703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Substituting definition of h: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9181" y="3668380"/>
            <a:ext cx="310694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Re-arranging </a:t>
            </a:r>
            <a:r>
              <a:rPr lang="en-US" sz="2400" dirty="0">
                <a:solidFill>
                  <a:schemeClr val="accent2"/>
                </a:solidFill>
              </a:rPr>
              <a:t>terms: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350" y="4365286"/>
            <a:ext cx="6235700" cy="368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9305" y="4332518"/>
            <a:ext cx="21868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in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7350" y="5043855"/>
            <a:ext cx="5651500" cy="368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78698" y="4922522"/>
            <a:ext cx="22974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</a:t>
            </a:r>
            <a:r>
              <a:rPr lang="en-US" sz="2400">
                <a:solidFill>
                  <a:schemeClr val="accent2"/>
                </a:solidFill>
              </a:rPr>
              <a:t>in </a:t>
            </a:r>
            <a:r>
              <a:rPr lang="en-US" sz="2400" i="1">
                <a:solidFill>
                  <a:schemeClr val="accent2"/>
                </a:solidFill>
              </a:rPr>
              <a:t>g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7350" y="5732824"/>
            <a:ext cx="2781300" cy="368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46023" y="5594225"/>
            <a:ext cx="223009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Definition of h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33050" y="6090724"/>
            <a:ext cx="353568" cy="3535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38200" y="11921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27167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</a:t>
            </a:r>
            <a:br>
              <a:rPr lang="en-US" dirty="0"/>
            </a:br>
            <a:r>
              <a:rPr lang="en-US" dirty="0"/>
              <a:t>Average Squared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16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6247"/>
            <a:ext cx="4560277" cy="2800718"/>
          </a:xfrm>
        </p:spPr>
        <p:txBody>
          <a:bodyPr/>
          <a:lstStyle/>
          <a:p>
            <a:r>
              <a:rPr lang="en-US" dirty="0"/>
              <a:t>Take the derivative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454650" y="2204983"/>
            <a:ext cx="298938" cy="2397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1" y="3519306"/>
            <a:ext cx="3479800" cy="1257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9" y="1696189"/>
            <a:ext cx="46736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1696189"/>
            <a:ext cx="5918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6247"/>
            <a:ext cx="4560277" cy="2800718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the derivative equal to zero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1" y="5106256"/>
            <a:ext cx="3848100" cy="1257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1" y="3519306"/>
            <a:ext cx="3479800" cy="1257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9" y="1696189"/>
            <a:ext cx="4673600" cy="1257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25" y="1696189"/>
            <a:ext cx="5918200" cy="1257300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5454650" y="2204983"/>
            <a:ext cx="298938" cy="2397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60277" cy="4351339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the derivative equal to zero</a:t>
            </a:r>
          </a:p>
          <a:p>
            <a:r>
              <a:rPr lang="en-US" dirty="0"/>
              <a:t>Solve for parameters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82" y="4693370"/>
            <a:ext cx="2845777" cy="151468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5340579" y="4841663"/>
            <a:ext cx="1567945" cy="1218102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06776" y="4370204"/>
            <a:ext cx="1720962" cy="646331"/>
            <a:chOff x="406776" y="4370204"/>
            <a:chExt cx="1720962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406776" y="4370204"/>
              <a:ext cx="13644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Hat</a:t>
              </a:r>
            </a:p>
            <a:p>
              <a:pPr algn="r"/>
              <a:r>
                <a:rPr lang="en-US" dirty="0"/>
                <a:t>(Estimator)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>
              <a:off x="1771252" y="4693370"/>
              <a:ext cx="356486" cy="300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9" y="1643750"/>
            <a:ext cx="32004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59" y="2856000"/>
            <a:ext cx="2527300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459" y="4068250"/>
            <a:ext cx="3987800" cy="1143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459" y="5356700"/>
            <a:ext cx="3086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7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357" y="662609"/>
            <a:ext cx="3737114" cy="5592417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5" name="Rounded Rectangular Callout 4"/>
          <p:cNvSpPr/>
          <p:nvPr/>
        </p:nvSpPr>
        <p:spPr>
          <a:xfrm>
            <a:off x="4664764" y="344557"/>
            <a:ext cx="6042993" cy="2769704"/>
          </a:xfrm>
          <a:prstGeom prst="wedgeRoundRectCallout">
            <a:avLst>
              <a:gd name="adj1" fmla="val -68536"/>
              <a:gd name="adj2" fmla="val 3307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“Essentially, </a:t>
            </a:r>
            <a:br>
              <a:rPr lang="en-US" sz="4000" i="1" dirty="0">
                <a:latin typeface="Times" charset="0"/>
                <a:ea typeface="Times" charset="0"/>
                <a:cs typeface="Times" charset="0"/>
              </a:rPr>
            </a:br>
            <a:r>
              <a:rPr lang="en-US" sz="4800" i="1" dirty="0">
                <a:latin typeface="Times" charset="0"/>
                <a:ea typeface="Times" charset="0"/>
                <a:cs typeface="Times" charset="0"/>
              </a:rPr>
              <a:t>all models are wrong, </a:t>
            </a:r>
            <a:br>
              <a:rPr lang="en-US" sz="4800" i="1" dirty="0">
                <a:latin typeface="Times" charset="0"/>
                <a:ea typeface="Times" charset="0"/>
                <a:cs typeface="Times" charset="0"/>
              </a:rPr>
            </a:br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but some are useful.”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64764" y="3882887"/>
            <a:ext cx="3155031" cy="236988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George Box</a:t>
            </a:r>
          </a:p>
          <a:p>
            <a:r>
              <a:rPr lang="en-US" sz="3600" dirty="0">
                <a:solidFill>
                  <a:schemeClr val="bg1"/>
                </a:solidFill>
              </a:rPr>
              <a:t>Statistician</a:t>
            </a:r>
          </a:p>
          <a:p>
            <a:r>
              <a:rPr lang="en-US" sz="3200" dirty="0">
                <a:solidFill>
                  <a:schemeClr val="bg1"/>
                </a:solidFill>
              </a:rPr>
              <a:t>1919-2013 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71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05" y="2239069"/>
            <a:ext cx="2845777" cy="15146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94899" y="1915903"/>
            <a:ext cx="1720962" cy="646331"/>
            <a:chOff x="2094899" y="1915903"/>
            <a:chExt cx="1720962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2094899" y="1915903"/>
              <a:ext cx="13644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Hat</a:t>
              </a:r>
            </a:p>
            <a:p>
              <a:pPr algn="r"/>
              <a:r>
                <a:rPr lang="en-US" dirty="0"/>
                <a:t>(Estimator)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>
              <a:off x="3459375" y="2239069"/>
              <a:ext cx="356486" cy="300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4431322"/>
            <a:ext cx="10515600" cy="2145323"/>
          </a:xfrm>
        </p:spPr>
        <p:txBody>
          <a:bodyPr/>
          <a:lstStyle/>
          <a:p>
            <a:r>
              <a:rPr lang="en-US" dirty="0"/>
              <a:t>The estimate for percent tip that minimizes the squared loss is the mean (average) of the percent tips</a:t>
            </a:r>
          </a:p>
          <a:p>
            <a:pPr lvl="1"/>
            <a:r>
              <a:rPr lang="en-US" dirty="0"/>
              <a:t>We guessed that already!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97615" y="2239068"/>
            <a:ext cx="3150221" cy="14465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Mean </a:t>
            </a:r>
          </a:p>
          <a:p>
            <a:r>
              <a:rPr lang="en-US" sz="4400" b="1" dirty="0"/>
              <a:t>(Average)!</a:t>
            </a:r>
          </a:p>
        </p:txBody>
      </p:sp>
    </p:spTree>
    <p:extLst>
      <p:ext uri="{BB962C8B-B14F-4D97-AF65-F5344CB8AC3E}">
        <p14:creationId xmlns:p14="http://schemas.microsoft.com/office/powerpoint/2010/main" val="114291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2971801"/>
            <a:ext cx="5821743" cy="3881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34312"/>
            <a:ext cx="4560277" cy="2742652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pPr lvl="1"/>
            <a:r>
              <a:rPr lang="en-US" dirty="0"/>
              <a:t>How?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266592" y="2177012"/>
            <a:ext cx="263769" cy="31652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961629">
            <a:off x="7101539" y="389449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Down</a:t>
            </a:r>
          </a:p>
        </p:txBody>
      </p:sp>
      <p:sp>
        <p:nvSpPr>
          <p:cNvPr id="13" name="TextBox 12"/>
          <p:cNvSpPr txBox="1"/>
          <p:nvPr/>
        </p:nvSpPr>
        <p:spPr>
          <a:xfrm rot="19624717">
            <a:off x="8970791" y="400910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Up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67876" y="4961304"/>
            <a:ext cx="6551696" cy="1508047"/>
            <a:chOff x="2467876" y="4961304"/>
            <a:chExt cx="6551696" cy="1508047"/>
          </a:xfrm>
        </p:grpSpPr>
        <p:sp>
          <p:nvSpPr>
            <p:cNvPr id="4" name="TextBox 3"/>
            <p:cNvSpPr txBox="1"/>
            <p:nvPr/>
          </p:nvSpPr>
          <p:spPr>
            <a:xfrm>
              <a:off x="2467876" y="5884576"/>
              <a:ext cx="3485249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FF0000"/>
                  </a:solidFill>
                </a:rPr>
                <a:t>What is sign(0) ? 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V="1">
              <a:off x="5953125" y="4961304"/>
              <a:ext cx="3066447" cy="1215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1" y="1722213"/>
            <a:ext cx="43561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472" y="1776778"/>
            <a:ext cx="5600700" cy="1257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4" y="4496736"/>
            <a:ext cx="5885925" cy="11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1336431"/>
            <a:ext cx="5821743" cy="3881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8942"/>
            <a:ext cx="4560277" cy="1002896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pPr lvl="1"/>
            <a:r>
              <a:rPr lang="en-US" dirty="0"/>
              <a:t>How?</a:t>
            </a:r>
          </a:p>
        </p:txBody>
      </p:sp>
      <p:sp>
        <p:nvSpPr>
          <p:cNvPr id="12" name="TextBox 11"/>
          <p:cNvSpPr txBox="1"/>
          <p:nvPr/>
        </p:nvSpPr>
        <p:spPr>
          <a:xfrm rot="1961629">
            <a:off x="7101539" y="225912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Down</a:t>
            </a:r>
          </a:p>
        </p:txBody>
      </p:sp>
      <p:sp>
        <p:nvSpPr>
          <p:cNvPr id="13" name="TextBox 12"/>
          <p:cNvSpPr txBox="1"/>
          <p:nvPr/>
        </p:nvSpPr>
        <p:spPr>
          <a:xfrm rot="19624717">
            <a:off x="8970791" y="237373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Up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4223790"/>
            <a:ext cx="6740770" cy="1849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Derivative at the corner?</a:t>
            </a:r>
          </a:p>
          <a:p>
            <a:pPr lvl="1"/>
            <a:r>
              <a:rPr lang="en-US" sz="2000" dirty="0"/>
              <a:t>What is the sign of 0?</a:t>
            </a:r>
          </a:p>
          <a:p>
            <a:r>
              <a:rPr lang="en-US" dirty="0"/>
              <a:t>Convention: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161" y="5837948"/>
            <a:ext cx="22987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13" y="2736651"/>
            <a:ext cx="5885925" cy="11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2816"/>
            <a:ext cx="5334000" cy="2773058"/>
          </a:xfrm>
        </p:spPr>
        <p:txBody>
          <a:bodyPr>
            <a:normAutofit/>
          </a:bodyPr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derivative to</a:t>
            </a:r>
            <a:br>
              <a:rPr lang="en-US" dirty="0"/>
            </a:br>
            <a:r>
              <a:rPr lang="en-US" dirty="0"/>
              <a:t>zero and solve for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23" y="4765874"/>
            <a:ext cx="5143500" cy="1472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3029576"/>
            <a:ext cx="4759602" cy="1452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68253"/>
            <a:ext cx="4152900" cy="1651000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5508014" y="5273678"/>
            <a:ext cx="501894" cy="45720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158" y="1515425"/>
            <a:ext cx="6386165" cy="127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6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985" y="1627554"/>
            <a:ext cx="5996607" cy="2773058"/>
          </a:xfrm>
        </p:spPr>
        <p:txBody>
          <a:bodyPr>
            <a:normAutofit/>
          </a:bodyPr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derivative to zero and solve for parameters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231" y="1646238"/>
            <a:ext cx="4152900" cy="16510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751094" y="4400612"/>
            <a:ext cx="7954108" cy="805331"/>
            <a:chOff x="2813538" y="5362930"/>
            <a:chExt cx="7954108" cy="805331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813538" y="5503985"/>
              <a:ext cx="79541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433864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103919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099928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43930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879623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24741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1</a:t>
              </a:r>
              <a:endParaRPr lang="en-US" sz="2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94796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2</a:t>
              </a:r>
              <a:endParaRPr lang="en-US" sz="2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90805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3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34807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4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770500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5</a:t>
              </a:r>
              <a:endParaRPr lang="en-US" sz="28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62997" y="4173613"/>
            <a:ext cx="237757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Percent Tips in </a:t>
            </a:r>
            <a:br>
              <a:rPr lang="en-US" sz="2400"/>
            </a:br>
            <a:r>
              <a:rPr lang="en-US" sz="2400"/>
              <a:t>sorted order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6792876" y="3905315"/>
            <a:ext cx="797344" cy="6085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θ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5238153" y="3877392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51329" y="3905315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751094" y="5880139"/>
            <a:ext cx="7954108" cy="805331"/>
            <a:chOff x="2813538" y="5362930"/>
            <a:chExt cx="7954108" cy="805331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813538" y="5503985"/>
              <a:ext cx="79541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433864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103919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943930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879623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24741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1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94796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2</a:t>
              </a:r>
              <a:endParaRPr lang="en-US" sz="2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34807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3</a:t>
              </a:r>
              <a:endParaRPr lang="en-US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770500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4</a:t>
              </a:r>
              <a:endParaRPr lang="en-US" sz="28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62997" y="5653140"/>
            <a:ext cx="237757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Percent Tips in </a:t>
            </a:r>
            <a:br>
              <a:rPr lang="en-US" sz="2400"/>
            </a:br>
            <a:r>
              <a:rPr lang="en-US" sz="2400"/>
              <a:t>sorted order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6398433" y="5384842"/>
            <a:ext cx="797344" cy="6085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θ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5238153" y="5356919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51329" y="5384842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77976" y="5381582"/>
            <a:ext cx="39626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598" y="3417651"/>
            <a:ext cx="205216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/>
              <a:t>Median!</a:t>
            </a:r>
          </a:p>
        </p:txBody>
      </p:sp>
    </p:spTree>
    <p:extLst>
      <p:ext uri="{BB962C8B-B14F-4D97-AF65-F5344CB8AC3E}">
        <p14:creationId xmlns:p14="http://schemas.microsoft.com/office/powerpoint/2010/main" val="269853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6" grpId="0"/>
      <p:bldP spid="27" grpId="0"/>
      <p:bldP spid="40" grpId="0"/>
      <p:bldP spid="41" grpId="0" animBg="1"/>
      <p:bldP spid="42" grpId="0"/>
      <p:bldP spid="43" grpId="0"/>
      <p:bldP spid="44" grpId="0"/>
      <p:bldP spid="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3451" y="1183201"/>
            <a:ext cx="6405702" cy="4270468"/>
            <a:chOff x="113451" y="1183201"/>
            <a:chExt cx="6405702" cy="42704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51" y="1183201"/>
              <a:ext cx="6405702" cy="427046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6200000">
              <a:off x="-13026" y="3185449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Absolute Loss Even and Odd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21" y="1183201"/>
            <a:ext cx="6405702" cy="4270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3526" y="1182127"/>
            <a:ext cx="18181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Odd Points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2756" y="1182126"/>
            <a:ext cx="18501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Even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7089" y="2908450"/>
            <a:ext cx="32848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Many optimal values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2087" y="5771898"/>
            <a:ext cx="112293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The </a:t>
            </a:r>
            <a:r>
              <a:rPr lang="en-US" sz="3600" b="1" dirty="0"/>
              <a:t>median</a:t>
            </a:r>
            <a:r>
              <a:rPr lang="en-US" sz="3600" dirty="0"/>
              <a:t> minimizes the absolute loss </a:t>
            </a:r>
            <a:r>
              <a:rPr lang="en-US" sz="3600" dirty="0">
                <a:sym typeface="Wingdings"/>
              </a:rPr>
              <a:t> Robust!</a:t>
            </a:r>
            <a:endParaRPr lang="en-US" sz="3600" dirty="0"/>
          </a:p>
        </p:txBody>
      </p:sp>
      <p:sp>
        <p:nvSpPr>
          <p:cNvPr id="12" name="Down Arrow 11"/>
          <p:cNvSpPr/>
          <p:nvPr/>
        </p:nvSpPr>
        <p:spPr>
          <a:xfrm>
            <a:off x="1829902" y="3436728"/>
            <a:ext cx="440982" cy="387056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3" name="Down Arrow 12"/>
          <p:cNvSpPr/>
          <p:nvPr/>
        </p:nvSpPr>
        <p:spPr>
          <a:xfrm>
            <a:off x="2488434" y="3436728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4" name="Down Arrow 13"/>
          <p:cNvSpPr/>
          <p:nvPr/>
        </p:nvSpPr>
        <p:spPr>
          <a:xfrm>
            <a:off x="3385245" y="3436728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098767" y="3639118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Pick one?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80520" y="6292593"/>
            <a:ext cx="267092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not sensitive to outliers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928482" y="3123528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3772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 animBg="1"/>
      <p:bldP spid="16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General Procedure:</a:t>
            </a:r>
          </a:p>
          <a:p>
            <a:pPr lvl="1"/>
            <a:r>
              <a:rPr lang="en-US" dirty="0"/>
              <a:t>Verify that function is convex (we often will assume this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the derivative </a:t>
            </a:r>
          </a:p>
          <a:p>
            <a:pPr lvl="1"/>
            <a:r>
              <a:rPr lang="en-US" dirty="0"/>
              <a:t>Set derivative equal to zero and solve for the parameters</a:t>
            </a:r>
          </a:p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478155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53" y="4745830"/>
            <a:ext cx="3594100" cy="55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5748155"/>
            <a:ext cx="1879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40215" y="4292552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149401" y="4288395"/>
            <a:ext cx="2157413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29125" y="2171094"/>
            <a:ext cx="3032379" cy="6633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106539" y="5005163"/>
            <a:ext cx="3365949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386263" y="2113541"/>
            <a:ext cx="3057525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-3691257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922" y="2060344"/>
            <a:ext cx="9589477" cy="610150"/>
          </a:xfrm>
        </p:spPr>
        <p:txBody>
          <a:bodyPr/>
          <a:lstStyle/>
          <a:p>
            <a:r>
              <a:rPr lang="en-US" dirty="0"/>
              <a:t>Set derivative equal to zero: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-2365694"/>
            <a:ext cx="8204200" cy="1384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49922" y="-457750"/>
            <a:ext cx="9589477" cy="6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Take the derivative of the average Huber Loss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079145"/>
            <a:ext cx="10617200" cy="1651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49922" y="5138796"/>
            <a:ext cx="9589477" cy="1409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Solution?</a:t>
            </a:r>
          </a:p>
          <a:p>
            <a:r>
              <a:rPr lang="en-US" dirty="0"/>
              <a:t>No simple analytic solution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We can still plot the derivative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58" y="343858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52450" y="2438400"/>
            <a:ext cx="264414" cy="3779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/>
              <a:t>Visualizing the Derivative of the Huber Loss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34" y="1206622"/>
            <a:ext cx="6498797" cy="4332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15083" y="1323757"/>
            <a:ext cx="177644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Alpha = 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30" y="2046694"/>
            <a:ext cx="5754624" cy="9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04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/>
              <a:t>Visualizing the Derivative of the Huber Loss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206622"/>
            <a:ext cx="12458631" cy="4332532"/>
            <a:chOff x="466725" y="1646238"/>
            <a:chExt cx="10517798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1646238"/>
              <a:ext cx="54864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123" y="1646238"/>
              <a:ext cx="5486400" cy="36576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357661" y="2904195"/>
            <a:ext cx="32848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Many optimal values</a:t>
            </a:r>
            <a:endParaRPr lang="en-US" sz="2400" dirty="0"/>
          </a:p>
        </p:txBody>
      </p:sp>
      <p:sp>
        <p:nvSpPr>
          <p:cNvPr id="8" name="Down Arrow 7"/>
          <p:cNvSpPr/>
          <p:nvPr/>
        </p:nvSpPr>
        <p:spPr>
          <a:xfrm>
            <a:off x="1949742" y="3432473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9" name="Down Arrow 8"/>
          <p:cNvSpPr/>
          <p:nvPr/>
        </p:nvSpPr>
        <p:spPr>
          <a:xfrm>
            <a:off x="2489006" y="3432473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0" name="Down Arrow 9"/>
          <p:cNvSpPr/>
          <p:nvPr/>
        </p:nvSpPr>
        <p:spPr>
          <a:xfrm>
            <a:off x="3385817" y="3432473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454" y="318119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0724" y="1323757"/>
            <a:ext cx="16065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Alpha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15083" y="1323757"/>
            <a:ext cx="177644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Alpha = 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450" y="5615212"/>
            <a:ext cx="4820550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Derivative is continuous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Small 𝜶 </a:t>
            </a:r>
            <a:r>
              <a:rPr lang="en-US" sz="2800" dirty="0">
                <a:sym typeface="Wingdings"/>
              </a:rPr>
              <a:t></a:t>
            </a:r>
            <a:r>
              <a:rPr lang="en-US" sz="2800" dirty="0"/>
              <a:t>many optima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</p:spTree>
    <p:extLst>
      <p:ext uri="{BB962C8B-B14F-4D97-AF65-F5344CB8AC3E}">
        <p14:creationId xmlns:p14="http://schemas.microsoft.com/office/powerpoint/2010/main" val="39677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129001"/>
            <a:ext cx="10801350" cy="1325563"/>
          </a:xfrm>
        </p:spPr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54564"/>
            <a:ext cx="10515600" cy="5039001"/>
          </a:xfrm>
        </p:spPr>
        <p:txBody>
          <a:bodyPr>
            <a:normAutofit/>
          </a:bodyPr>
          <a:lstStyle/>
          <a:p>
            <a:r>
              <a:rPr lang="en-US" dirty="0"/>
              <a:t>Models enable us to make </a:t>
            </a:r>
            <a:r>
              <a:rPr lang="en-US" b="1" dirty="0"/>
              <a:t>accurate</a:t>
            </a:r>
            <a:r>
              <a:rPr lang="en-US" dirty="0"/>
              <a:t> </a:t>
            </a:r>
            <a:r>
              <a:rPr lang="en-US" b="1" dirty="0"/>
              <a:t>predictions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681" y="2352929"/>
            <a:ext cx="3738770" cy="249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053" y="2352929"/>
            <a:ext cx="3551582" cy="2494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2352930"/>
            <a:ext cx="3457350" cy="24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494929"/>
            <a:ext cx="10801350" cy="1325563"/>
          </a:xfrm>
        </p:spPr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-1169366"/>
            <a:ext cx="10515600" cy="5039001"/>
          </a:xfrm>
        </p:spPr>
        <p:txBody>
          <a:bodyPr>
            <a:normAutofit/>
          </a:bodyPr>
          <a:lstStyle/>
          <a:p>
            <a:r>
              <a:rPr lang="en-US" dirty="0"/>
              <a:t>Models enable us to make </a:t>
            </a:r>
            <a:r>
              <a:rPr lang="en-US" b="1"/>
              <a:t>accurate</a:t>
            </a:r>
            <a:r>
              <a:rPr lang="en-US"/>
              <a:t> </a:t>
            </a:r>
            <a:r>
              <a:rPr lang="en-US" b="1"/>
              <a:t>predictions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681" y="-271001"/>
            <a:ext cx="3738770" cy="249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053" y="-271001"/>
            <a:ext cx="3551582" cy="2494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-271000"/>
            <a:ext cx="3457350" cy="24992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2716126"/>
            <a:ext cx="78181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Provide insight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 into complex phenomena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9445" y="3490359"/>
            <a:ext cx="3706926" cy="28171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967" y="3490359"/>
            <a:ext cx="3064887" cy="3064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450" y="3468571"/>
            <a:ext cx="3848091" cy="28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29886</TotalTime>
  <Words>2502</Words>
  <Application>Microsoft Office PowerPoint</Application>
  <PresentationFormat>Widescreen</PresentationFormat>
  <Paragraphs>455</Paragraphs>
  <Slides>73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Mangal</vt:lpstr>
      <vt:lpstr>Monaco</vt:lpstr>
      <vt:lpstr>Times</vt:lpstr>
      <vt:lpstr>Wingdings</vt:lpstr>
      <vt:lpstr>2_Office Theme</vt:lpstr>
      <vt:lpstr>Data Science 100  Lecture 7:  Modeling and Estimation</vt:lpstr>
      <vt:lpstr>Recap … so far we have covered</vt:lpstr>
      <vt:lpstr>Today –  Models &amp; Estimation</vt:lpstr>
      <vt:lpstr>What is a model?</vt:lpstr>
      <vt:lpstr>What is a model?</vt:lpstr>
      <vt:lpstr>PowerPoint Presentation</vt:lpstr>
      <vt:lpstr>Why do we build models?</vt:lpstr>
      <vt:lpstr>Why do we build models?</vt:lpstr>
      <vt:lpstr>Why do we build models?</vt:lpstr>
      <vt:lpstr>A few types of models: “physical” or “mechanistic”</vt:lpstr>
      <vt:lpstr>Models: Statistical correlations (A)</vt:lpstr>
      <vt:lpstr>Models: statistical correlations (B)</vt:lpstr>
      <vt:lpstr>Models: statistical correlations (C)</vt:lpstr>
      <vt:lpstr>Models and the World</vt:lpstr>
      <vt:lpstr>Example – Restaurant Tips</vt:lpstr>
      <vt:lpstr>Step 1: Understanding the Data (EDA)</vt:lpstr>
      <vt:lpstr>Understanding the Tips</vt:lpstr>
      <vt:lpstr>Derived Variable:  Percent Tip</vt:lpstr>
      <vt:lpstr>Step 1: Define the Model</vt:lpstr>
      <vt:lpstr>Start with a Simple Model: Constant</vt:lpstr>
      <vt:lpstr>How do we estimate the parameter θ* </vt:lpstr>
      <vt:lpstr>Defining an the Objective (Goal) </vt:lpstr>
      <vt:lpstr>Step 2: Define the Loss</vt:lpstr>
      <vt:lpstr>Loss Functions</vt:lpstr>
      <vt:lpstr>Squared Loss</vt:lpstr>
      <vt:lpstr>Absolute Loss</vt:lpstr>
      <vt:lpstr>Can you think of another Loss Function?</vt:lpstr>
      <vt:lpstr>Huber Loss</vt:lpstr>
      <vt:lpstr>The Huber loss function, interactively</vt:lpstr>
      <vt:lpstr>Comparing the Loss Functions</vt:lpstr>
      <vt:lpstr>Average Loss</vt:lpstr>
      <vt:lpstr>Double Jeopardy </vt:lpstr>
      <vt:lpstr>PowerPoint Presentation</vt:lpstr>
      <vt:lpstr>PowerPoint Presentation</vt:lpstr>
      <vt:lpstr>Difference between Huber and L1</vt:lpstr>
      <vt:lpstr>PowerPoint Presentation</vt:lpstr>
      <vt:lpstr>Sensitivity to Outliers</vt:lpstr>
      <vt:lpstr>Recap on Loss Functions</vt:lpstr>
      <vt:lpstr>Summary of Model Estimation (so far…)</vt:lpstr>
      <vt:lpstr>Step 3: Minimize the Loss</vt:lpstr>
      <vt:lpstr>A Brief Review of Calculus</vt:lpstr>
      <vt:lpstr>Minimizing a Function</vt:lpstr>
      <vt:lpstr>Quick Review of the Chain Rule </vt:lpstr>
      <vt:lpstr>Using the Chain Rule</vt:lpstr>
      <vt:lpstr>PowerPoint Presentation</vt:lpstr>
      <vt:lpstr>PowerPoint Presentation</vt:lpstr>
      <vt:lpstr>Convex sets and polygons</vt:lpstr>
      <vt:lpstr>Non-Convex sets and polygons</vt:lpstr>
      <vt:lpstr>Formal Definition of Convex Functions</vt:lpstr>
      <vt:lpstr>PowerPoint Presentation</vt:lpstr>
      <vt:lpstr>Are our previous loss functions convex?</vt:lpstr>
      <vt:lpstr>Is a Gaussian convex?</vt:lpstr>
      <vt:lpstr>Sum of Convex Functions is Convex</vt:lpstr>
      <vt:lpstr>Formal Proof</vt:lpstr>
      <vt:lpstr>Formal Proof</vt:lpstr>
      <vt:lpstr>Minimizing the  Average Squared Loss</vt:lpstr>
      <vt:lpstr>Minimizing the Average Squared Loss</vt:lpstr>
      <vt:lpstr>Minimizing the Average Squared Loss</vt:lpstr>
      <vt:lpstr>Minimizing the Average Squared Loss</vt:lpstr>
      <vt:lpstr>Minimizing the Average Squared Loss</vt:lpstr>
      <vt:lpstr>Minimizing the Average Absolute Loss</vt:lpstr>
      <vt:lpstr>Minimizing the Average Absolute Loss</vt:lpstr>
      <vt:lpstr>Minimizing the Average Absolute Loss</vt:lpstr>
      <vt:lpstr>Minimizing the Average Absolute Loss</vt:lpstr>
      <vt:lpstr>Absolute Loss Even and Odd Data</vt:lpstr>
      <vt:lpstr>Calculus for Loss Minimization</vt:lpstr>
      <vt:lpstr>Minimizing the Average Huber Loss</vt:lpstr>
      <vt:lpstr>Minimizing the Average Huber Loss</vt:lpstr>
      <vt:lpstr>Minimizing the Average Huber Loss</vt:lpstr>
      <vt:lpstr>Minimizing the Average Huber Loss</vt:lpstr>
      <vt:lpstr>Minimizing the Average Huber Loss</vt:lpstr>
      <vt:lpstr>Visualizing the Derivative of the Huber Loss</vt:lpstr>
      <vt:lpstr>Visualizing the Derivative of the Huber Loss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hug</cp:lastModifiedBy>
  <cp:revision>630</cp:revision>
  <cp:lastPrinted>2017-09-05T17:27:38Z</cp:lastPrinted>
  <dcterms:created xsi:type="dcterms:W3CDTF">2016-10-21T21:56:42Z</dcterms:created>
  <dcterms:modified xsi:type="dcterms:W3CDTF">2018-09-19T05:05:53Z</dcterms:modified>
</cp:coreProperties>
</file>